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57" r:id="rId3"/>
    <p:sldId id="300" r:id="rId4"/>
    <p:sldId id="301" r:id="rId5"/>
    <p:sldId id="259" r:id="rId6"/>
    <p:sldId id="264" r:id="rId7"/>
    <p:sldId id="274" r:id="rId8"/>
    <p:sldId id="273" r:id="rId9"/>
    <p:sldId id="290" r:id="rId10"/>
    <p:sldId id="275" r:id="rId11"/>
    <p:sldId id="296" r:id="rId12"/>
    <p:sldId id="298" r:id="rId13"/>
    <p:sldId id="299" r:id="rId14"/>
    <p:sldId id="278" r:id="rId15"/>
    <p:sldId id="291" r:id="rId16"/>
    <p:sldId id="277" r:id="rId17"/>
    <p:sldId id="279" r:id="rId18"/>
    <p:sldId id="280" r:id="rId19"/>
    <p:sldId id="294" r:id="rId20"/>
    <p:sldId id="281" r:id="rId21"/>
    <p:sldId id="282" r:id="rId22"/>
    <p:sldId id="283" r:id="rId23"/>
    <p:sldId id="284" r:id="rId24"/>
    <p:sldId id="285" r:id="rId25"/>
    <p:sldId id="271" r:id="rId26"/>
    <p:sldId id="286" r:id="rId27"/>
    <p:sldId id="287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rakiran:Dropbox:Primary%20Care%20Models:Those%20Left%20Behind:Figures:Figures-NonPEM%2021Apr2015%20with%20CIs_TK_Dec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rakiran:Dropbox:Primary%20Care%20Models:Those%20Left%20Behind:Figures:Figures-NonPEM%2021Apr2015%20with%20CIs_TK_Dec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rakiran:Dropbox:Primary%20Care%20Models:Those%20Left%20Behind:Figures:Figures-NonPEM%2021Apr2015%20with%20CIs_TK_Dec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rakiran:Dropbox:Primary%20Care%20Models:Those%20Left%20Behind:Figures:Figures-NonPEM%2021Apr2015%20with%20CIs_TK_Dec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'summary-dm'!$S$1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</a:ln>
          </c:spPr>
          <c:marker>
            <c:symbol val="diamond"/>
            <c:size val="7"/>
            <c:spPr>
              <a:solidFill>
                <a:srgbClr val="000090"/>
              </a:solidFill>
            </c:spPr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'summary-dm'!$S$3:$S$13</c:f>
              <c:numCache>
                <c:formatCode>General</c:formatCode>
                <c:ptCount val="11"/>
                <c:pt idx="0">
                  <c:v>20.372630903000001</c:v>
                </c:pt>
                <c:pt idx="1">
                  <c:v>21.370447275</c:v>
                </c:pt>
                <c:pt idx="2">
                  <c:v>23.399743564000001</c:v>
                </c:pt>
                <c:pt idx="3">
                  <c:v>23.742299795000001</c:v>
                </c:pt>
                <c:pt idx="4">
                  <c:v>23.418835424000001</c:v>
                </c:pt>
                <c:pt idx="5">
                  <c:v>23.194545574999999</c:v>
                </c:pt>
                <c:pt idx="6">
                  <c:v>22.954232268999998</c:v>
                </c:pt>
                <c:pt idx="7">
                  <c:v>22.612934337999999</c:v>
                </c:pt>
                <c:pt idx="8">
                  <c:v>23.241482731000001</c:v>
                </c:pt>
                <c:pt idx="9">
                  <c:v>24.402861157</c:v>
                </c:pt>
                <c:pt idx="10">
                  <c:v>24.777373393000001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'summary-dm'!$T$1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'summary-dm'!$T$3:$T$13</c:f>
              <c:numCache>
                <c:formatCode>0.000000</c:formatCode>
                <c:ptCount val="11"/>
                <c:pt idx="0">
                  <c:v>18.970744923710889</c:v>
                </c:pt>
                <c:pt idx="1">
                  <c:v>20.068458290008991</c:v>
                </c:pt>
                <c:pt idx="2">
                  <c:v>22.195099836132719</c:v>
                </c:pt>
                <c:pt idx="3">
                  <c:v>22.62282885624542</c:v>
                </c:pt>
                <c:pt idx="4">
                  <c:v>22.369242816030461</c:v>
                </c:pt>
                <c:pt idx="5">
                  <c:v>22.206338428160961</c:v>
                </c:pt>
                <c:pt idx="6">
                  <c:v>22.022676833343851</c:v>
                </c:pt>
                <c:pt idx="7">
                  <c:v>21.732627692841021</c:v>
                </c:pt>
                <c:pt idx="8">
                  <c:v>22.410260154720309</c:v>
                </c:pt>
                <c:pt idx="9">
                  <c:v>23.616576178027469</c:v>
                </c:pt>
                <c:pt idx="10">
                  <c:v>24.029427930832021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'summary-dm'!$U$1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'summary-dm'!$U$3:$U$13</c:f>
              <c:numCache>
                <c:formatCode>0.000000</c:formatCode>
                <c:ptCount val="11"/>
                <c:pt idx="0">
                  <c:v>21.77451688228911</c:v>
                </c:pt>
                <c:pt idx="1">
                  <c:v>22.672436259991009</c:v>
                </c:pt>
                <c:pt idx="2">
                  <c:v>24.60438729186728</c:v>
                </c:pt>
                <c:pt idx="3">
                  <c:v>24.861770733754589</c:v>
                </c:pt>
                <c:pt idx="4">
                  <c:v>24.46842803196953</c:v>
                </c:pt>
                <c:pt idx="5">
                  <c:v>24.182752721839041</c:v>
                </c:pt>
                <c:pt idx="6">
                  <c:v>23.885787704656138</c:v>
                </c:pt>
                <c:pt idx="7">
                  <c:v>23.493240983158969</c:v>
                </c:pt>
                <c:pt idx="8">
                  <c:v>24.072705307279701</c:v>
                </c:pt>
                <c:pt idx="9">
                  <c:v>25.189146135972521</c:v>
                </c:pt>
                <c:pt idx="10">
                  <c:v>25.52531885516796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'summary-dm'!$W$1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'summary-dm'!$W$3:$W$13</c:f>
              <c:numCache>
                <c:formatCode>General</c:formatCode>
                <c:ptCount val="11"/>
                <c:pt idx="0">
                  <c:v>17.812852311</c:v>
                </c:pt>
                <c:pt idx="1">
                  <c:v>18.824984538999999</c:v>
                </c:pt>
                <c:pt idx="2">
                  <c:v>19.921234000999998</c:v>
                </c:pt>
                <c:pt idx="3">
                  <c:v>20.422467595000001</c:v>
                </c:pt>
                <c:pt idx="4">
                  <c:v>21.244617073000001</c:v>
                </c:pt>
                <c:pt idx="5">
                  <c:v>20.956908912999999</c:v>
                </c:pt>
                <c:pt idx="6">
                  <c:v>20.790006752</c:v>
                </c:pt>
                <c:pt idx="7">
                  <c:v>20.855259179000001</c:v>
                </c:pt>
                <c:pt idx="8">
                  <c:v>21.556365218</c:v>
                </c:pt>
                <c:pt idx="9">
                  <c:v>22.567226266999999</c:v>
                </c:pt>
                <c:pt idx="10">
                  <c:v>22.735298111999999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'summary-dm'!$X$1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'summary-dm'!$X$3:$X$13</c:f>
              <c:numCache>
                <c:formatCode>0.000000</c:formatCode>
                <c:ptCount val="11"/>
                <c:pt idx="0">
                  <c:v>15.7034898047847</c:v>
                </c:pt>
                <c:pt idx="1">
                  <c:v>16.861048908991009</c:v>
                </c:pt>
                <c:pt idx="2">
                  <c:v>18.086733211710499</c:v>
                </c:pt>
                <c:pt idx="3">
                  <c:v>18.709213934972151</c:v>
                </c:pt>
                <c:pt idx="4">
                  <c:v>19.64629119715503</c:v>
                </c:pt>
                <c:pt idx="5">
                  <c:v>19.44312563963944</c:v>
                </c:pt>
                <c:pt idx="6">
                  <c:v>19.3566030220871</c:v>
                </c:pt>
                <c:pt idx="7">
                  <c:v>19.49916057434972</c:v>
                </c:pt>
                <c:pt idx="8">
                  <c:v>20.27622992990295</c:v>
                </c:pt>
                <c:pt idx="9">
                  <c:v>21.353507528680201</c:v>
                </c:pt>
                <c:pt idx="10">
                  <c:v>21.576097476902081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'summary-dm'!$Y$1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'summary-dm'!$Y$3:$Y$13</c:f>
              <c:numCache>
                <c:formatCode>0.000000</c:formatCode>
                <c:ptCount val="11"/>
                <c:pt idx="0">
                  <c:v>19.922214817215291</c:v>
                </c:pt>
                <c:pt idx="1">
                  <c:v>20.788920169008989</c:v>
                </c:pt>
                <c:pt idx="2">
                  <c:v>21.755734790289491</c:v>
                </c:pt>
                <c:pt idx="3">
                  <c:v>22.135721255027839</c:v>
                </c:pt>
                <c:pt idx="4">
                  <c:v>22.842942948844971</c:v>
                </c:pt>
                <c:pt idx="5">
                  <c:v>22.470692186360559</c:v>
                </c:pt>
                <c:pt idx="6">
                  <c:v>22.2234104819129</c:v>
                </c:pt>
                <c:pt idx="7">
                  <c:v>22.211357783650271</c:v>
                </c:pt>
                <c:pt idx="8">
                  <c:v>22.83650050609705</c:v>
                </c:pt>
                <c:pt idx="9">
                  <c:v>23.78094500531979</c:v>
                </c:pt>
                <c:pt idx="10">
                  <c:v>23.89449874709792</c:v>
                </c:pt>
              </c:numCache>
            </c:numRef>
          </c:yVal>
          <c:smooth val="1"/>
        </c:ser>
        <c:ser>
          <c:idx val="9"/>
          <c:order val="6"/>
          <c:tx>
            <c:strRef>
              <c:f>'summary-dm'!$AI$1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x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'summary-dm'!$AI$3:$AI$13</c:f>
              <c:numCache>
                <c:formatCode>General</c:formatCode>
                <c:ptCount val="11"/>
                <c:pt idx="0">
                  <c:v>23.602872040000001</c:v>
                </c:pt>
                <c:pt idx="1">
                  <c:v>25.309017299000001</c:v>
                </c:pt>
                <c:pt idx="2">
                  <c:v>26.787519112999998</c:v>
                </c:pt>
                <c:pt idx="3">
                  <c:v>27.518711719999999</c:v>
                </c:pt>
                <c:pt idx="4">
                  <c:v>28.435256862999999</c:v>
                </c:pt>
                <c:pt idx="5">
                  <c:v>28.738096229</c:v>
                </c:pt>
                <c:pt idx="6">
                  <c:v>29.290244195</c:v>
                </c:pt>
                <c:pt idx="7">
                  <c:v>30.125032182999998</c:v>
                </c:pt>
                <c:pt idx="8">
                  <c:v>31.121846808000001</c:v>
                </c:pt>
                <c:pt idx="9">
                  <c:v>32.618687159999993</c:v>
                </c:pt>
                <c:pt idx="10">
                  <c:v>33.708724236999998</c:v>
                </c:pt>
              </c:numCache>
            </c:numRef>
          </c:yVal>
          <c:smooth val="1"/>
        </c:ser>
        <c:ser>
          <c:idx val="10"/>
          <c:order val="7"/>
          <c:tx>
            <c:strRef>
              <c:f>'summary-dm'!$AJ$1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'summary-dm'!$AJ$3:$AJ$13</c:f>
              <c:numCache>
                <c:formatCode>0.000000</c:formatCode>
                <c:ptCount val="11"/>
                <c:pt idx="0">
                  <c:v>23.248707383421898</c:v>
                </c:pt>
                <c:pt idx="1">
                  <c:v>24.98285876070458</c:v>
                </c:pt>
                <c:pt idx="2">
                  <c:v>26.48567470660948</c:v>
                </c:pt>
                <c:pt idx="3">
                  <c:v>27.238434859214991</c:v>
                </c:pt>
                <c:pt idx="4">
                  <c:v>28.174665088371409</c:v>
                </c:pt>
                <c:pt idx="5">
                  <c:v>28.493259054531919</c:v>
                </c:pt>
                <c:pt idx="6">
                  <c:v>29.060999108610719</c:v>
                </c:pt>
                <c:pt idx="7">
                  <c:v>29.911094668326129</c:v>
                </c:pt>
                <c:pt idx="8">
                  <c:v>30.9221348015388</c:v>
                </c:pt>
                <c:pt idx="9">
                  <c:v>32.431213221108202</c:v>
                </c:pt>
                <c:pt idx="10">
                  <c:v>33.531653245048133</c:v>
                </c:pt>
              </c:numCache>
            </c:numRef>
          </c:yVal>
          <c:smooth val="1"/>
        </c:ser>
        <c:ser>
          <c:idx val="11"/>
          <c:order val="8"/>
          <c:tx>
            <c:strRef>
              <c:f>'summary-dm'!$AK$1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'summary-dm'!$A$3:$A$13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'summary-dm'!$AK$3:$AK$13</c:f>
              <c:numCache>
                <c:formatCode>0.000000</c:formatCode>
                <c:ptCount val="11"/>
                <c:pt idx="0">
                  <c:v>23.95703669657809</c:v>
                </c:pt>
                <c:pt idx="1">
                  <c:v>25.635175837295421</c:v>
                </c:pt>
                <c:pt idx="2">
                  <c:v>27.08936351939051</c:v>
                </c:pt>
                <c:pt idx="3">
                  <c:v>27.798988580785011</c:v>
                </c:pt>
                <c:pt idx="4">
                  <c:v>28.69584863762859</c:v>
                </c:pt>
                <c:pt idx="5">
                  <c:v>28.982933403468081</c:v>
                </c:pt>
                <c:pt idx="6">
                  <c:v>29.51948928138928</c:v>
                </c:pt>
                <c:pt idx="7">
                  <c:v>30.338969697673861</c:v>
                </c:pt>
                <c:pt idx="8">
                  <c:v>31.321558814461191</c:v>
                </c:pt>
                <c:pt idx="9">
                  <c:v>32.806161098891813</c:v>
                </c:pt>
                <c:pt idx="10">
                  <c:v>33.885795228951871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01952"/>
        <c:axId val="83104128"/>
      </c:scatterChart>
      <c:valAx>
        <c:axId val="83101952"/>
        <c:scaling>
          <c:orientation val="minMax"/>
          <c:max val="2011"/>
          <c:min val="2001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>
                    <a:latin typeface="Arial"/>
                  </a:defRPr>
                </a:pPr>
                <a:r>
                  <a:rPr lang="en-US" sz="1200" b="0" i="0">
                    <a:latin typeface="Arial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3104128"/>
        <c:crosses val="autoZero"/>
        <c:crossBetween val="midCat"/>
      </c:valAx>
      <c:valAx>
        <c:axId val="83104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31019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'summary-pap'!$S$5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</a:ln>
          </c:spPr>
          <c:marker>
            <c:symbol val="diamond"/>
            <c:size val="7"/>
            <c:spPr>
              <a:solidFill>
                <a:srgbClr val="000090"/>
              </a:solidFill>
              <a:ln>
                <a:solidFill>
                  <a:srgbClr val="000090"/>
                </a:solidFill>
              </a:ln>
            </c:spPr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'summary-pap'!$S$7:$S$18</c:f>
              <c:numCache>
                <c:formatCode>General</c:formatCode>
                <c:ptCount val="12"/>
                <c:pt idx="0">
                  <c:v>55.791005675999997</c:v>
                </c:pt>
                <c:pt idx="1">
                  <c:v>55.217951325000001</c:v>
                </c:pt>
                <c:pt idx="2">
                  <c:v>54.766855143000001</c:v>
                </c:pt>
                <c:pt idx="3">
                  <c:v>54.241926655999997</c:v>
                </c:pt>
                <c:pt idx="4">
                  <c:v>53.510096771999997</c:v>
                </c:pt>
                <c:pt idx="5">
                  <c:v>53.730696918</c:v>
                </c:pt>
                <c:pt idx="6">
                  <c:v>54.689043433000002</c:v>
                </c:pt>
                <c:pt idx="7">
                  <c:v>54.313606780999997</c:v>
                </c:pt>
                <c:pt idx="8">
                  <c:v>53.735727697000002</c:v>
                </c:pt>
                <c:pt idx="9">
                  <c:v>52.896315485000002</c:v>
                </c:pt>
                <c:pt idx="10">
                  <c:v>52.374439570999989</c:v>
                </c:pt>
                <c:pt idx="11">
                  <c:v>52.365028854999998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'summary-pap'!$T$5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'summary-pap'!$T$7:$T$18</c:f>
              <c:numCache>
                <c:formatCode>0.000000</c:formatCode>
                <c:ptCount val="12"/>
                <c:pt idx="0">
                  <c:v>55.293839682567771</c:v>
                </c:pt>
                <c:pt idx="1">
                  <c:v>54.734990042053333</c:v>
                </c:pt>
                <c:pt idx="2">
                  <c:v>54.297494664577371</c:v>
                </c:pt>
                <c:pt idx="3">
                  <c:v>53.784583960722323</c:v>
                </c:pt>
                <c:pt idx="4">
                  <c:v>53.063101355181921</c:v>
                </c:pt>
                <c:pt idx="5">
                  <c:v>53.297398416455799</c:v>
                </c:pt>
                <c:pt idx="6">
                  <c:v>54.272294988510772</c:v>
                </c:pt>
                <c:pt idx="7">
                  <c:v>53.906144545738869</c:v>
                </c:pt>
                <c:pt idx="8">
                  <c:v>53.33615280354995</c:v>
                </c:pt>
                <c:pt idx="9">
                  <c:v>52.503642646400422</c:v>
                </c:pt>
                <c:pt idx="10">
                  <c:v>51.9896470459528</c:v>
                </c:pt>
                <c:pt idx="11">
                  <c:v>51.989534486841421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'summary-pap'!$U$5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'summary-pap'!$U$7:$U$18</c:f>
              <c:numCache>
                <c:formatCode>0.000000</c:formatCode>
                <c:ptCount val="12"/>
                <c:pt idx="0">
                  <c:v>56.288171669432217</c:v>
                </c:pt>
                <c:pt idx="1">
                  <c:v>55.70091260794667</c:v>
                </c:pt>
                <c:pt idx="2">
                  <c:v>55.23621562142263</c:v>
                </c:pt>
                <c:pt idx="3">
                  <c:v>54.699269351277657</c:v>
                </c:pt>
                <c:pt idx="4">
                  <c:v>53.957092188818073</c:v>
                </c:pt>
                <c:pt idx="5">
                  <c:v>54.1639954195442</c:v>
                </c:pt>
                <c:pt idx="6">
                  <c:v>55.105791877489217</c:v>
                </c:pt>
                <c:pt idx="7">
                  <c:v>54.721069016261133</c:v>
                </c:pt>
                <c:pt idx="8">
                  <c:v>54.135302590450053</c:v>
                </c:pt>
                <c:pt idx="9">
                  <c:v>53.288988323599582</c:v>
                </c:pt>
                <c:pt idx="10">
                  <c:v>52.759232096047199</c:v>
                </c:pt>
                <c:pt idx="11">
                  <c:v>52.740523223158569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'summary-pap'!$W$5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'summary-pap'!$W$7:$W$18</c:f>
              <c:numCache>
                <c:formatCode>General</c:formatCode>
                <c:ptCount val="12"/>
                <c:pt idx="0">
                  <c:v>54.470065433000002</c:v>
                </c:pt>
                <c:pt idx="1">
                  <c:v>54.379144751999988</c:v>
                </c:pt>
                <c:pt idx="2">
                  <c:v>53.475460122999998</c:v>
                </c:pt>
                <c:pt idx="3">
                  <c:v>52.461525135000002</c:v>
                </c:pt>
                <c:pt idx="4">
                  <c:v>51.824040193999998</c:v>
                </c:pt>
                <c:pt idx="5">
                  <c:v>51.903024657999993</c:v>
                </c:pt>
                <c:pt idx="6">
                  <c:v>52.524929999999998</c:v>
                </c:pt>
                <c:pt idx="7">
                  <c:v>52.375946173000003</c:v>
                </c:pt>
                <c:pt idx="8">
                  <c:v>51.493516603000003</c:v>
                </c:pt>
                <c:pt idx="9">
                  <c:v>50.634601123000003</c:v>
                </c:pt>
                <c:pt idx="10">
                  <c:v>50.642227734000002</c:v>
                </c:pt>
                <c:pt idx="11">
                  <c:v>50.112337973999999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'summary-pap'!$X$5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'summary-pap'!$X$7:$X$18</c:f>
              <c:numCache>
                <c:formatCode>0.000000</c:formatCode>
                <c:ptCount val="12"/>
                <c:pt idx="0">
                  <c:v>53.687751490765002</c:v>
                </c:pt>
                <c:pt idx="1">
                  <c:v>53.622487804558517</c:v>
                </c:pt>
                <c:pt idx="2">
                  <c:v>52.735022778367338</c:v>
                </c:pt>
                <c:pt idx="3">
                  <c:v>51.735362936694408</c:v>
                </c:pt>
                <c:pt idx="4">
                  <c:v>51.113153754188708</c:v>
                </c:pt>
                <c:pt idx="5">
                  <c:v>51.211598471614842</c:v>
                </c:pt>
                <c:pt idx="6">
                  <c:v>51.855635906960103</c:v>
                </c:pt>
                <c:pt idx="7">
                  <c:v>51.722173032904251</c:v>
                </c:pt>
                <c:pt idx="8">
                  <c:v>50.849735854364241</c:v>
                </c:pt>
                <c:pt idx="9">
                  <c:v>50.000703094018121</c:v>
                </c:pt>
                <c:pt idx="10">
                  <c:v>50.0238929815349</c:v>
                </c:pt>
                <c:pt idx="11">
                  <c:v>49.505688245321728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'summary-pap'!$Y$5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'summary-pap'!$Y$7:$Y$18</c:f>
              <c:numCache>
                <c:formatCode>0.000000</c:formatCode>
                <c:ptCount val="12"/>
                <c:pt idx="0">
                  <c:v>55.252379375235002</c:v>
                </c:pt>
                <c:pt idx="1">
                  <c:v>55.135801699441487</c:v>
                </c:pt>
                <c:pt idx="2">
                  <c:v>54.21589746763263</c:v>
                </c:pt>
                <c:pt idx="3">
                  <c:v>53.187687333305583</c:v>
                </c:pt>
                <c:pt idx="4">
                  <c:v>52.534926633811267</c:v>
                </c:pt>
                <c:pt idx="5">
                  <c:v>52.59445084438515</c:v>
                </c:pt>
                <c:pt idx="6">
                  <c:v>53.1942240930399</c:v>
                </c:pt>
                <c:pt idx="7">
                  <c:v>53.029719313095761</c:v>
                </c:pt>
                <c:pt idx="8">
                  <c:v>52.137297351635773</c:v>
                </c:pt>
                <c:pt idx="9">
                  <c:v>51.268499151981878</c:v>
                </c:pt>
                <c:pt idx="10">
                  <c:v>51.260562486465112</c:v>
                </c:pt>
                <c:pt idx="11">
                  <c:v>50.718987702678263</c:v>
                </c:pt>
              </c:numCache>
            </c:numRef>
          </c:yVal>
          <c:smooth val="1"/>
        </c:ser>
        <c:ser>
          <c:idx val="9"/>
          <c:order val="6"/>
          <c:tx>
            <c:strRef>
              <c:f>'summary-pap'!$AI$5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'summary-pap'!$AI$7:$AI$18</c:f>
              <c:numCache>
                <c:formatCode>General</c:formatCode>
                <c:ptCount val="12"/>
                <c:pt idx="0">
                  <c:v>62.227839729000003</c:v>
                </c:pt>
                <c:pt idx="1">
                  <c:v>62.298767812999998</c:v>
                </c:pt>
                <c:pt idx="2">
                  <c:v>62.176473719999997</c:v>
                </c:pt>
                <c:pt idx="3">
                  <c:v>61.851937722999999</c:v>
                </c:pt>
                <c:pt idx="4">
                  <c:v>62.296156494999998</c:v>
                </c:pt>
                <c:pt idx="5">
                  <c:v>63.635836470999998</c:v>
                </c:pt>
                <c:pt idx="6">
                  <c:v>65.178755300999981</c:v>
                </c:pt>
                <c:pt idx="7">
                  <c:v>65.810107860000002</c:v>
                </c:pt>
                <c:pt idx="8">
                  <c:v>66.176070085999982</c:v>
                </c:pt>
                <c:pt idx="9">
                  <c:v>66.310124861000006</c:v>
                </c:pt>
                <c:pt idx="10">
                  <c:v>66.482316584000003</c:v>
                </c:pt>
                <c:pt idx="11">
                  <c:v>66.441972852999996</c:v>
                </c:pt>
              </c:numCache>
            </c:numRef>
          </c:yVal>
          <c:smooth val="1"/>
        </c:ser>
        <c:ser>
          <c:idx val="10"/>
          <c:order val="7"/>
          <c:tx>
            <c:strRef>
              <c:f>'summary-pap'!$AJ$5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'summary-pap'!$AJ$7:$AJ$18</c:f>
              <c:numCache>
                <c:formatCode>0.000000</c:formatCode>
                <c:ptCount val="12"/>
                <c:pt idx="0">
                  <c:v>62.118585368882009</c:v>
                </c:pt>
                <c:pt idx="1">
                  <c:v>62.193327269346341</c:v>
                </c:pt>
                <c:pt idx="2">
                  <c:v>62.074228623413482</c:v>
                </c:pt>
                <c:pt idx="3">
                  <c:v>61.752408451179903</c:v>
                </c:pt>
                <c:pt idx="4">
                  <c:v>62.200055915894609</c:v>
                </c:pt>
                <c:pt idx="5">
                  <c:v>63.543976331762273</c:v>
                </c:pt>
                <c:pt idx="6">
                  <c:v>65.091156430880375</c:v>
                </c:pt>
                <c:pt idx="7">
                  <c:v>65.72540977850575</c:v>
                </c:pt>
                <c:pt idx="8">
                  <c:v>66.093812837585432</c:v>
                </c:pt>
                <c:pt idx="9">
                  <c:v>66.229975882413441</c:v>
                </c:pt>
                <c:pt idx="10">
                  <c:v>66.404140281341881</c:v>
                </c:pt>
                <c:pt idx="11">
                  <c:v>66.365387629807245</c:v>
                </c:pt>
              </c:numCache>
            </c:numRef>
          </c:yVal>
          <c:smooth val="1"/>
        </c:ser>
        <c:ser>
          <c:idx val="11"/>
          <c:order val="8"/>
          <c:tx>
            <c:strRef>
              <c:f>'summary-pap'!$AK$5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marker>
          <c:xVal>
            <c:numRef>
              <c:f>'summary-pap'!$A$7:$A$18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'summary-pap'!$AK$7:$AK$18</c:f>
              <c:numCache>
                <c:formatCode>0.000000</c:formatCode>
                <c:ptCount val="12"/>
                <c:pt idx="0">
                  <c:v>62.33709408911799</c:v>
                </c:pt>
                <c:pt idx="1">
                  <c:v>62.404208356653641</c:v>
                </c:pt>
                <c:pt idx="2">
                  <c:v>62.278718816586498</c:v>
                </c:pt>
                <c:pt idx="3">
                  <c:v>61.951466994820088</c:v>
                </c:pt>
                <c:pt idx="4">
                  <c:v>62.392257074105402</c:v>
                </c:pt>
                <c:pt idx="5">
                  <c:v>63.727696610237707</c:v>
                </c:pt>
                <c:pt idx="6">
                  <c:v>65.266354171119616</c:v>
                </c:pt>
                <c:pt idx="7">
                  <c:v>65.894805941494255</c:v>
                </c:pt>
                <c:pt idx="8">
                  <c:v>66.258327334414531</c:v>
                </c:pt>
                <c:pt idx="9">
                  <c:v>66.390273839586541</c:v>
                </c:pt>
                <c:pt idx="10">
                  <c:v>66.560492886658125</c:v>
                </c:pt>
                <c:pt idx="11">
                  <c:v>66.518558076192747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80416"/>
        <c:axId val="83582336"/>
      </c:scatterChart>
      <c:valAx>
        <c:axId val="83580416"/>
        <c:scaling>
          <c:orientation val="minMax"/>
          <c:max val="2011"/>
          <c:min val="200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3582336"/>
        <c:crosses val="autoZero"/>
        <c:crossBetween val="midCat"/>
      </c:valAx>
      <c:valAx>
        <c:axId val="83582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35804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'summary-mam'!$S$1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</a:ln>
          </c:spPr>
          <c:marker>
            <c:symbol val="diamond"/>
            <c:size val="7"/>
            <c:spPr>
              <a:solidFill>
                <a:srgbClr val="000090"/>
              </a:solidFill>
              <a:ln>
                <a:solidFill>
                  <a:srgbClr val="000090"/>
                </a:solidFill>
              </a:ln>
            </c:spPr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'summary-mam'!$S$3:$S$14</c:f>
              <c:numCache>
                <c:formatCode>General</c:formatCode>
                <c:ptCount val="12"/>
                <c:pt idx="0">
                  <c:v>58.061474637000003</c:v>
                </c:pt>
                <c:pt idx="1">
                  <c:v>57.870512427000001</c:v>
                </c:pt>
                <c:pt idx="2">
                  <c:v>58.083061609999987</c:v>
                </c:pt>
                <c:pt idx="3">
                  <c:v>57.993580045999998</c:v>
                </c:pt>
                <c:pt idx="4">
                  <c:v>56.837251008999999</c:v>
                </c:pt>
                <c:pt idx="5">
                  <c:v>56.361888061999991</c:v>
                </c:pt>
                <c:pt idx="6">
                  <c:v>57.064399639000001</c:v>
                </c:pt>
                <c:pt idx="7">
                  <c:v>57.504325745000003</c:v>
                </c:pt>
                <c:pt idx="8">
                  <c:v>58.087625215000003</c:v>
                </c:pt>
                <c:pt idx="9">
                  <c:v>58.149432246000003</c:v>
                </c:pt>
                <c:pt idx="10">
                  <c:v>58.198231393</c:v>
                </c:pt>
                <c:pt idx="11">
                  <c:v>58.359771330000001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'summary-mam'!$T$1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'summary-mam'!$T$3:$T$14</c:f>
              <c:numCache>
                <c:formatCode>0.000000</c:formatCode>
                <c:ptCount val="12"/>
                <c:pt idx="0">
                  <c:v>57.055142809756113</c:v>
                </c:pt>
                <c:pt idx="1">
                  <c:v>56.960742966190239</c:v>
                </c:pt>
                <c:pt idx="2">
                  <c:v>57.251875372328577</c:v>
                </c:pt>
                <c:pt idx="3">
                  <c:v>57.22195694041325</c:v>
                </c:pt>
                <c:pt idx="4">
                  <c:v>56.108544846950181</c:v>
                </c:pt>
                <c:pt idx="5">
                  <c:v>55.673332389763303</c:v>
                </c:pt>
                <c:pt idx="6">
                  <c:v>56.421254416848797</c:v>
                </c:pt>
                <c:pt idx="7">
                  <c:v>56.898645305415002</c:v>
                </c:pt>
                <c:pt idx="8">
                  <c:v>57.516807022550474</c:v>
                </c:pt>
                <c:pt idx="9">
                  <c:v>57.60636112748174</c:v>
                </c:pt>
                <c:pt idx="10">
                  <c:v>57.679625869806273</c:v>
                </c:pt>
                <c:pt idx="11">
                  <c:v>57.864626384291057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'summary-mam'!$U$1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'summary-mam'!$U$3:$U$14</c:f>
              <c:numCache>
                <c:formatCode>0.000000</c:formatCode>
                <c:ptCount val="12"/>
                <c:pt idx="0">
                  <c:v>59.06780646424388</c:v>
                </c:pt>
                <c:pt idx="1">
                  <c:v>58.780281887809757</c:v>
                </c:pt>
                <c:pt idx="2">
                  <c:v>58.914247847671412</c:v>
                </c:pt>
                <c:pt idx="3">
                  <c:v>58.765203151586739</c:v>
                </c:pt>
                <c:pt idx="4">
                  <c:v>57.565957171049817</c:v>
                </c:pt>
                <c:pt idx="5">
                  <c:v>57.05044373423668</c:v>
                </c:pt>
                <c:pt idx="6">
                  <c:v>57.707544861151199</c:v>
                </c:pt>
                <c:pt idx="7">
                  <c:v>58.110006184585011</c:v>
                </c:pt>
                <c:pt idx="8">
                  <c:v>58.658443407449532</c:v>
                </c:pt>
                <c:pt idx="9">
                  <c:v>58.692503364518252</c:v>
                </c:pt>
                <c:pt idx="10">
                  <c:v>58.716836916193728</c:v>
                </c:pt>
                <c:pt idx="11">
                  <c:v>58.854916275708923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'summary-mam'!$W$1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'summary-mam'!$W$3:$W$14</c:f>
              <c:numCache>
                <c:formatCode>General</c:formatCode>
                <c:ptCount val="12"/>
                <c:pt idx="0">
                  <c:v>60.256219276000003</c:v>
                </c:pt>
                <c:pt idx="1">
                  <c:v>59.444713870000001</c:v>
                </c:pt>
                <c:pt idx="2">
                  <c:v>58.570109754999997</c:v>
                </c:pt>
                <c:pt idx="3">
                  <c:v>60.104591384999999</c:v>
                </c:pt>
                <c:pt idx="4">
                  <c:v>58.985709847999999</c:v>
                </c:pt>
                <c:pt idx="5">
                  <c:v>57.335628227000001</c:v>
                </c:pt>
                <c:pt idx="6">
                  <c:v>58.220312978999999</c:v>
                </c:pt>
                <c:pt idx="7">
                  <c:v>59.045944163999998</c:v>
                </c:pt>
                <c:pt idx="8">
                  <c:v>59.311509611999988</c:v>
                </c:pt>
                <c:pt idx="9">
                  <c:v>59.605488850999997</c:v>
                </c:pt>
                <c:pt idx="10">
                  <c:v>59.894437343</c:v>
                </c:pt>
                <c:pt idx="11">
                  <c:v>59.571412373999998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'summary-mam'!$X$1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'summary-mam'!$X$3:$X$14</c:f>
              <c:numCache>
                <c:formatCode>0.000000</c:formatCode>
                <c:ptCount val="12"/>
                <c:pt idx="0">
                  <c:v>58.748111647369733</c:v>
                </c:pt>
                <c:pt idx="1">
                  <c:v>58.070338131289581</c:v>
                </c:pt>
                <c:pt idx="2">
                  <c:v>57.292397890520078</c:v>
                </c:pt>
                <c:pt idx="3">
                  <c:v>58.939058631564023</c:v>
                </c:pt>
                <c:pt idx="4">
                  <c:v>57.879511037622287</c:v>
                </c:pt>
                <c:pt idx="5">
                  <c:v>56.273368593433098</c:v>
                </c:pt>
                <c:pt idx="6">
                  <c:v>57.227856479810221</c:v>
                </c:pt>
                <c:pt idx="7">
                  <c:v>58.116086304348492</c:v>
                </c:pt>
                <c:pt idx="8">
                  <c:v>58.43034066181832</c:v>
                </c:pt>
                <c:pt idx="9">
                  <c:v>58.76855492264783</c:v>
                </c:pt>
                <c:pt idx="10">
                  <c:v>59.097372685924597</c:v>
                </c:pt>
                <c:pt idx="11">
                  <c:v>58.805262661473868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'summary-mam'!$Y$1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'summary-mam'!$Y$3:$Y$14</c:f>
              <c:numCache>
                <c:formatCode>0.000000</c:formatCode>
                <c:ptCount val="12"/>
                <c:pt idx="0">
                  <c:v>61.764326904630273</c:v>
                </c:pt>
                <c:pt idx="1">
                  <c:v>60.819089608710406</c:v>
                </c:pt>
                <c:pt idx="2">
                  <c:v>59.847821619479923</c:v>
                </c:pt>
                <c:pt idx="3">
                  <c:v>61.270124138435982</c:v>
                </c:pt>
                <c:pt idx="4">
                  <c:v>60.091908658377697</c:v>
                </c:pt>
                <c:pt idx="5">
                  <c:v>58.39788786056689</c:v>
                </c:pt>
                <c:pt idx="6">
                  <c:v>59.21276947818977</c:v>
                </c:pt>
                <c:pt idx="7">
                  <c:v>59.975802023651497</c:v>
                </c:pt>
                <c:pt idx="8">
                  <c:v>60.192678562181669</c:v>
                </c:pt>
                <c:pt idx="9">
                  <c:v>60.44242277935215</c:v>
                </c:pt>
                <c:pt idx="10">
                  <c:v>60.691502000075403</c:v>
                </c:pt>
                <c:pt idx="11">
                  <c:v>60.337562086526127</c:v>
                </c:pt>
              </c:numCache>
            </c:numRef>
          </c:yVal>
          <c:smooth val="1"/>
        </c:ser>
        <c:ser>
          <c:idx val="9"/>
          <c:order val="6"/>
          <c:tx>
            <c:strRef>
              <c:f>'summary-mam'!$AI$1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'summary-mam'!$AI$3:$AI$14</c:f>
              <c:numCache>
                <c:formatCode>General</c:formatCode>
                <c:ptCount val="12"/>
                <c:pt idx="0">
                  <c:v>68.330800651999979</c:v>
                </c:pt>
                <c:pt idx="1">
                  <c:v>68.451664489999999</c:v>
                </c:pt>
                <c:pt idx="2">
                  <c:v>68.579418748999998</c:v>
                </c:pt>
                <c:pt idx="3">
                  <c:v>68.728460833999989</c:v>
                </c:pt>
                <c:pt idx="4">
                  <c:v>67.653583991000005</c:v>
                </c:pt>
                <c:pt idx="5">
                  <c:v>67.385297441999995</c:v>
                </c:pt>
                <c:pt idx="6">
                  <c:v>68.832503998000007</c:v>
                </c:pt>
                <c:pt idx="7">
                  <c:v>70.266975812999988</c:v>
                </c:pt>
                <c:pt idx="8">
                  <c:v>71.809322172999984</c:v>
                </c:pt>
                <c:pt idx="9">
                  <c:v>72.908137352999987</c:v>
                </c:pt>
                <c:pt idx="10">
                  <c:v>73.406180958999997</c:v>
                </c:pt>
                <c:pt idx="11">
                  <c:v>73.298615263000002</c:v>
                </c:pt>
              </c:numCache>
            </c:numRef>
          </c:yVal>
          <c:smooth val="1"/>
        </c:ser>
        <c:ser>
          <c:idx val="10"/>
          <c:order val="7"/>
          <c:tx>
            <c:strRef>
              <c:f>'summary-mam'!$AJ$1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squar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'summary-mam'!$AJ$3:$AJ$14</c:f>
              <c:numCache>
                <c:formatCode>0.000000</c:formatCode>
                <c:ptCount val="12"/>
                <c:pt idx="0">
                  <c:v>68.124881268430386</c:v>
                </c:pt>
                <c:pt idx="1">
                  <c:v>68.265958676965852</c:v>
                </c:pt>
                <c:pt idx="2">
                  <c:v>68.408831556219496</c:v>
                </c:pt>
                <c:pt idx="3">
                  <c:v>68.570345144623516</c:v>
                </c:pt>
                <c:pt idx="4">
                  <c:v>67.503014261750934</c:v>
                </c:pt>
                <c:pt idx="5">
                  <c:v>67.242967559684288</c:v>
                </c:pt>
                <c:pt idx="6">
                  <c:v>68.70111005642687</c:v>
                </c:pt>
                <c:pt idx="7">
                  <c:v>70.145271913833341</c:v>
                </c:pt>
                <c:pt idx="8">
                  <c:v>71.696584344847565</c:v>
                </c:pt>
                <c:pt idx="9">
                  <c:v>72.802647549202916</c:v>
                </c:pt>
                <c:pt idx="10">
                  <c:v>73.306201207171185</c:v>
                </c:pt>
                <c:pt idx="11">
                  <c:v>73.202579696189446</c:v>
                </c:pt>
              </c:numCache>
            </c:numRef>
          </c:yVal>
          <c:smooth val="1"/>
        </c:ser>
        <c:ser>
          <c:idx val="11"/>
          <c:order val="8"/>
          <c:tx>
            <c:strRef>
              <c:f>'summary-mam'!$AK$1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'summary-mam'!$A$3:$A$14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xVal>
          <c:yVal>
            <c:numRef>
              <c:f>'summary-mam'!$AK$3:$AK$14</c:f>
              <c:numCache>
                <c:formatCode>0.000000</c:formatCode>
                <c:ptCount val="12"/>
                <c:pt idx="0">
                  <c:v>68.536720035569573</c:v>
                </c:pt>
                <c:pt idx="1">
                  <c:v>68.637370303034132</c:v>
                </c:pt>
                <c:pt idx="2">
                  <c:v>68.750005941780472</c:v>
                </c:pt>
                <c:pt idx="3">
                  <c:v>68.886576523376448</c:v>
                </c:pt>
                <c:pt idx="4">
                  <c:v>67.804153720249076</c:v>
                </c:pt>
                <c:pt idx="5">
                  <c:v>67.527627324315702</c:v>
                </c:pt>
                <c:pt idx="6">
                  <c:v>68.96389793957313</c:v>
                </c:pt>
                <c:pt idx="7">
                  <c:v>70.388679712166635</c:v>
                </c:pt>
                <c:pt idx="8">
                  <c:v>71.922060001152417</c:v>
                </c:pt>
                <c:pt idx="9">
                  <c:v>73.013627156797085</c:v>
                </c:pt>
                <c:pt idx="10">
                  <c:v>73.506160710828809</c:v>
                </c:pt>
                <c:pt idx="11">
                  <c:v>73.394650829810544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33344"/>
        <c:axId val="85034880"/>
      </c:scatterChart>
      <c:valAx>
        <c:axId val="85033344"/>
        <c:scaling>
          <c:orientation val="minMax"/>
          <c:max val="2011"/>
          <c:min val="200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5034880"/>
        <c:crosses val="autoZero"/>
        <c:crossBetween val="midCat"/>
        <c:majorUnit val="1"/>
      </c:valAx>
      <c:valAx>
        <c:axId val="85034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503334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47583616268098E-2"/>
          <c:y val="1.8181818181818198E-2"/>
          <c:w val="0.92202978641431299"/>
          <c:h val="0.868861130994988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'summary-any_color'!$S$3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</a:ln>
          </c:spPr>
          <c:marker>
            <c:symbol val="diamond"/>
            <c:size val="7"/>
            <c:spPr>
              <a:solidFill>
                <a:srgbClr val="000090"/>
              </a:solidFill>
              <a:ln>
                <a:solidFill>
                  <a:srgbClr val="000090"/>
                </a:solidFill>
              </a:ln>
            </c:spPr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'summary-any_color'!$S$5:$S$15</c:f>
              <c:numCache>
                <c:formatCode>General</c:formatCode>
                <c:ptCount val="11"/>
                <c:pt idx="0">
                  <c:v>22.823166877370419</c:v>
                </c:pt>
                <c:pt idx="1">
                  <c:v>24.44746494870315</c:v>
                </c:pt>
                <c:pt idx="2">
                  <c:v>26.092158277178601</c:v>
                </c:pt>
                <c:pt idx="3">
                  <c:v>27.511917858452509</c:v>
                </c:pt>
                <c:pt idx="4">
                  <c:v>28.50868531435388</c:v>
                </c:pt>
                <c:pt idx="5">
                  <c:v>29.855581050074228</c:v>
                </c:pt>
                <c:pt idx="6">
                  <c:v>31.96114708603146</c:v>
                </c:pt>
                <c:pt idx="7">
                  <c:v>34.736264703691411</c:v>
                </c:pt>
                <c:pt idx="8">
                  <c:v>39.664551809688717</c:v>
                </c:pt>
                <c:pt idx="9">
                  <c:v>42.62456286990885</c:v>
                </c:pt>
                <c:pt idx="10">
                  <c:v>43.906455090943183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'summary-any_color'!$T$3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'summary-any_color'!$T$5:$T$15</c:f>
              <c:numCache>
                <c:formatCode>0.000000</c:formatCode>
                <c:ptCount val="11"/>
                <c:pt idx="0">
                  <c:v>22.282031008728961</c:v>
                </c:pt>
                <c:pt idx="1">
                  <c:v>23.92764834539809</c:v>
                </c:pt>
                <c:pt idx="2">
                  <c:v>25.592387612843989</c:v>
                </c:pt>
                <c:pt idx="3">
                  <c:v>27.03016924994251</c:v>
                </c:pt>
                <c:pt idx="4">
                  <c:v>28.042908498965861</c:v>
                </c:pt>
                <c:pt idx="5">
                  <c:v>29.406073922547741</c:v>
                </c:pt>
                <c:pt idx="6">
                  <c:v>31.52987630056532</c:v>
                </c:pt>
                <c:pt idx="7">
                  <c:v>34.324214333464099</c:v>
                </c:pt>
                <c:pt idx="8">
                  <c:v>39.277572515944328</c:v>
                </c:pt>
                <c:pt idx="9">
                  <c:v>42.256507391003296</c:v>
                </c:pt>
                <c:pt idx="10">
                  <c:v>43.551108843350143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'summary-any_color'!$U$3</c:f>
              <c:strCache>
                <c:ptCount val="1"/>
                <c:pt idx="0">
                  <c:v>Comprehensive Fee-for-service</c:v>
                </c:pt>
              </c:strCache>
            </c:strRef>
          </c:tx>
          <c:spPr>
            <a:ln>
              <a:solidFill>
                <a:srgbClr val="001A72"/>
              </a:solidFill>
              <a:prstDash val="sysDot"/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'summary-any_color'!$U$5:$U$15</c:f>
              <c:numCache>
                <c:formatCode>0.000000</c:formatCode>
                <c:ptCount val="11"/>
                <c:pt idx="0">
                  <c:v>23.364302746011859</c:v>
                </c:pt>
                <c:pt idx="1">
                  <c:v>24.96728155200821</c:v>
                </c:pt>
                <c:pt idx="2">
                  <c:v>26.59192894151321</c:v>
                </c:pt>
                <c:pt idx="3">
                  <c:v>27.993666466962509</c:v>
                </c:pt>
                <c:pt idx="4">
                  <c:v>28.974462129741891</c:v>
                </c:pt>
                <c:pt idx="5">
                  <c:v>30.30508817760073</c:v>
                </c:pt>
                <c:pt idx="6">
                  <c:v>32.392417871497592</c:v>
                </c:pt>
                <c:pt idx="7">
                  <c:v>35.148315073918752</c:v>
                </c:pt>
                <c:pt idx="8">
                  <c:v>40.051531103433099</c:v>
                </c:pt>
                <c:pt idx="9">
                  <c:v>42.99261834881441</c:v>
                </c:pt>
                <c:pt idx="10">
                  <c:v>44.26180133853623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'summary-any_color'!$W$3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'summary-any_color'!$W$5:$W$15</c:f>
              <c:numCache>
                <c:formatCode>General</c:formatCode>
                <c:ptCount val="11"/>
                <c:pt idx="0">
                  <c:v>24.065629368225661</c:v>
                </c:pt>
                <c:pt idx="1">
                  <c:v>25.199181505507418</c:v>
                </c:pt>
                <c:pt idx="2">
                  <c:v>26.535133120781751</c:v>
                </c:pt>
                <c:pt idx="3">
                  <c:v>27.777887171408882</c:v>
                </c:pt>
                <c:pt idx="4">
                  <c:v>29.020612771688299</c:v>
                </c:pt>
                <c:pt idx="5">
                  <c:v>30.95119255588434</c:v>
                </c:pt>
                <c:pt idx="6">
                  <c:v>34.212495323606433</c:v>
                </c:pt>
                <c:pt idx="7">
                  <c:v>37.395659432387298</c:v>
                </c:pt>
                <c:pt idx="8">
                  <c:v>41.641920316753279</c:v>
                </c:pt>
                <c:pt idx="9">
                  <c:v>44.219636105860118</c:v>
                </c:pt>
                <c:pt idx="10">
                  <c:v>44.921604877291507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'summary-any_color'!$X$3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'summary-any_color'!$X$5:$X$15</c:f>
              <c:numCache>
                <c:formatCode>0.000000</c:formatCode>
                <c:ptCount val="11"/>
                <c:pt idx="0">
                  <c:v>23.24803503028663</c:v>
                </c:pt>
                <c:pt idx="1">
                  <c:v>24.408278538639379</c:v>
                </c:pt>
                <c:pt idx="2">
                  <c:v>25.770745997239569</c:v>
                </c:pt>
                <c:pt idx="3">
                  <c:v>27.03875273322021</c:v>
                </c:pt>
                <c:pt idx="4">
                  <c:v>28.306446076151449</c:v>
                </c:pt>
                <c:pt idx="5">
                  <c:v>30.263553598125078</c:v>
                </c:pt>
                <c:pt idx="6">
                  <c:v>33.556928512855968</c:v>
                </c:pt>
                <c:pt idx="7">
                  <c:v>36.771312085615413</c:v>
                </c:pt>
                <c:pt idx="8">
                  <c:v>41.053073744738462</c:v>
                </c:pt>
                <c:pt idx="9">
                  <c:v>43.657082487937018</c:v>
                </c:pt>
                <c:pt idx="10">
                  <c:v>44.375156424716486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'summary-any_color'!$Y$3</c:f>
              <c:strCache>
                <c:ptCount val="1"/>
                <c:pt idx="0">
                  <c:v>Non-comprehensive Fee-for-service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'summary-any_color'!$Y$5:$Y$15</c:f>
              <c:numCache>
                <c:formatCode>0.000000</c:formatCode>
                <c:ptCount val="11"/>
                <c:pt idx="0">
                  <c:v>24.883223706164699</c:v>
                </c:pt>
                <c:pt idx="1">
                  <c:v>25.990084472375461</c:v>
                </c:pt>
                <c:pt idx="2">
                  <c:v>27.299520244323919</c:v>
                </c:pt>
                <c:pt idx="3">
                  <c:v>28.517021609597549</c:v>
                </c:pt>
                <c:pt idx="4">
                  <c:v>29.73477946722516</c:v>
                </c:pt>
                <c:pt idx="5">
                  <c:v>31.638831513643598</c:v>
                </c:pt>
                <c:pt idx="6">
                  <c:v>34.868062134356897</c:v>
                </c:pt>
                <c:pt idx="7">
                  <c:v>38.02000677915921</c:v>
                </c:pt>
                <c:pt idx="8">
                  <c:v>42.230766888768102</c:v>
                </c:pt>
                <c:pt idx="9">
                  <c:v>44.782189723783198</c:v>
                </c:pt>
                <c:pt idx="10">
                  <c:v>45.468053329866542</c:v>
                </c:pt>
              </c:numCache>
            </c:numRef>
          </c:yVal>
          <c:smooth val="1"/>
        </c:ser>
        <c:ser>
          <c:idx val="9"/>
          <c:order val="6"/>
          <c:tx>
            <c:strRef>
              <c:f>'summary-any_color'!$AI$3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rgbClr val="E56A54"/>
              </a:solidFill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'summary-any_color'!$AI$5:$AI$15</c:f>
              <c:numCache>
                <c:formatCode>General</c:formatCode>
                <c:ptCount val="11"/>
                <c:pt idx="0">
                  <c:v>26.034127330895529</c:v>
                </c:pt>
                <c:pt idx="1">
                  <c:v>28.47535029812488</c:v>
                </c:pt>
                <c:pt idx="2">
                  <c:v>31.018010050889909</c:v>
                </c:pt>
                <c:pt idx="3">
                  <c:v>33.415644584857752</c:v>
                </c:pt>
                <c:pt idx="4">
                  <c:v>36.461784555736152</c:v>
                </c:pt>
                <c:pt idx="5">
                  <c:v>40.249704809177267</c:v>
                </c:pt>
                <c:pt idx="6">
                  <c:v>46.196120940091681</c:v>
                </c:pt>
                <c:pt idx="7">
                  <c:v>52.487853152514532</c:v>
                </c:pt>
                <c:pt idx="8">
                  <c:v>59.094480641229019</c:v>
                </c:pt>
                <c:pt idx="9">
                  <c:v>61.382789139410797</c:v>
                </c:pt>
                <c:pt idx="10">
                  <c:v>61.759857708764223</c:v>
                </c:pt>
              </c:numCache>
            </c:numRef>
          </c:yVal>
          <c:smooth val="1"/>
        </c:ser>
        <c:ser>
          <c:idx val="10"/>
          <c:order val="7"/>
          <c:tx>
            <c:strRef>
              <c:f>'summary-any_color'!$AJ$3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'summary-any_color'!$AJ$5:$AJ$15</c:f>
              <c:numCache>
                <c:formatCode>0.000000</c:formatCode>
                <c:ptCount val="11"/>
                <c:pt idx="0">
                  <c:v>25.905035503920161</c:v>
                </c:pt>
                <c:pt idx="1">
                  <c:v>28.351692295177401</c:v>
                </c:pt>
                <c:pt idx="2">
                  <c:v>30.89954831710352</c:v>
                </c:pt>
                <c:pt idx="3">
                  <c:v>33.302062013422898</c:v>
                </c:pt>
                <c:pt idx="4">
                  <c:v>36.353453109059927</c:v>
                </c:pt>
                <c:pt idx="5">
                  <c:v>40.147051716466969</c:v>
                </c:pt>
                <c:pt idx="6">
                  <c:v>46.100918576281437</c:v>
                </c:pt>
                <c:pt idx="7">
                  <c:v>52.400330158256047</c:v>
                </c:pt>
                <c:pt idx="8">
                  <c:v>59.015008782050138</c:v>
                </c:pt>
                <c:pt idx="9">
                  <c:v>61.307240437238583</c:v>
                </c:pt>
                <c:pt idx="10">
                  <c:v>61.68623083099552</c:v>
                </c:pt>
              </c:numCache>
            </c:numRef>
          </c:yVal>
          <c:smooth val="1"/>
        </c:ser>
        <c:ser>
          <c:idx val="11"/>
          <c:order val="8"/>
          <c:tx>
            <c:strRef>
              <c:f>'summary-any_color'!$AK$3</c:f>
              <c:strCache>
                <c:ptCount val="1"/>
                <c:pt idx="0">
                  <c:v>Medical home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'summary-any_color'!$A$5:$A$15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'summary-any_color'!$AK$5:$AK$15</c:f>
              <c:numCache>
                <c:formatCode>0.000000</c:formatCode>
                <c:ptCount val="11"/>
                <c:pt idx="0">
                  <c:v>26.163219157870891</c:v>
                </c:pt>
                <c:pt idx="1">
                  <c:v>28.599008301072359</c:v>
                </c:pt>
                <c:pt idx="2">
                  <c:v>31.136471784676299</c:v>
                </c:pt>
                <c:pt idx="3">
                  <c:v>33.529227156292592</c:v>
                </c:pt>
                <c:pt idx="4">
                  <c:v>36.570116002412412</c:v>
                </c:pt>
                <c:pt idx="5">
                  <c:v>40.352357901887572</c:v>
                </c:pt>
                <c:pt idx="6">
                  <c:v>46.291323303901898</c:v>
                </c:pt>
                <c:pt idx="7">
                  <c:v>52.57537614677301</c:v>
                </c:pt>
                <c:pt idx="8">
                  <c:v>59.1739525004079</c:v>
                </c:pt>
                <c:pt idx="9">
                  <c:v>61.458337841583003</c:v>
                </c:pt>
                <c:pt idx="10">
                  <c:v>61.833484586532933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97088"/>
        <c:axId val="85102976"/>
      </c:scatterChart>
      <c:valAx>
        <c:axId val="85097088"/>
        <c:scaling>
          <c:orientation val="minMax"/>
          <c:max val="2012"/>
          <c:min val="200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5102976"/>
        <c:crosses val="autoZero"/>
        <c:crossBetween val="midCat"/>
      </c:valAx>
      <c:valAx>
        <c:axId val="8510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50970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C557-17F3-4016-9B9F-042C861204BE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008A-0F8D-4E55-9780-A5828114A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Disillusion</a:t>
            </a:r>
            <a:r>
              <a:rPr lang="en-US" baseline="0" dirty="0" smtClean="0"/>
              <a:t> with FFS in primary care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opportunity for reform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09B0-908A-DC4C-8D50-B599F8057E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Provinces took</a:t>
            </a:r>
            <a:r>
              <a:rPr lang="en-US" baseline="0" dirty="0" smtClean="0"/>
              <a:t> different approaches to reform. In Ontario, the reforms largely involved the creation of new models – introduced between 2002 and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3C6-62C0-8A48-BD59-F6A6F780C9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Provinces took</a:t>
            </a:r>
            <a:r>
              <a:rPr lang="en-US" baseline="0" dirty="0" smtClean="0"/>
              <a:t> different approaches to reform. In Ontario, the reforms largely involved the creation of new models – introduced between 2002 and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3C6-62C0-8A48-BD59-F6A6F780C9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FHG 2003</a:t>
            </a:r>
            <a:r>
              <a:rPr lang="en-US" baseline="0" dirty="0" smtClean="0"/>
              <a:t> (CCM 2005); FHN 2002, FHO 2007; FHT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09B0-908A-DC4C-8D50-B599F8057E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FHG 2003</a:t>
            </a:r>
            <a:r>
              <a:rPr lang="en-US" baseline="0" dirty="0" smtClean="0"/>
              <a:t> (CCM 2005); FHN 2002, FHO 2007; FHT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09B0-908A-DC4C-8D50-B599F8057E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8590398" y="6640151"/>
            <a:ext cx="34986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0"/>
          </p:nvPr>
        </p:nvSpPr>
        <p:spPr>
          <a:xfrm>
            <a:off x="685800" y="2009775"/>
            <a:ext cx="790416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31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223"/>
            <a:ext cx="6219441" cy="1466955"/>
          </a:xfr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4879262"/>
            <a:ext cx="4141752" cy="2718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buNone/>
              <a:defRPr sz="1600" kern="1800" cap="all">
                <a:solidFill>
                  <a:srgbClr val="009FD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45720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6226233" y="6101542"/>
            <a:ext cx="1280160" cy="3408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CA" b="1" dirty="0" smtClean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46515" y="6629400"/>
            <a:ext cx="397571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800" b="1" i="0" u="none" strike="noStrike" kern="0" cap="none" spc="100" baseline="0" dirty="0" smtClean="0">
                <a:solidFill>
                  <a:srgbClr val="001A72"/>
                </a:solidFill>
                <a:latin typeface="Arial"/>
                <a:ea typeface="+mn-ea"/>
                <a:cs typeface="Arial"/>
              </a:rPr>
              <a:t>Institute for Clinical Evaluative Sciences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76" y="25044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5241" y="5970587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M_logoTagline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6019488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94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8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4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8226-A0BC-420F-9C19-BD8B3E0106E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9269-594A-4294-B280-68DFF1AD9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59" y="2949223"/>
            <a:ext cx="6219441" cy="1466955"/>
          </a:xfrm>
        </p:spPr>
        <p:txBody>
          <a:bodyPr/>
          <a:lstStyle/>
          <a:p>
            <a:r>
              <a:rPr lang="en-CA" dirty="0" smtClean="0"/>
              <a:t>Those left behind from Ontario’s primary care reforms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1600" dirty="0" smtClean="0"/>
              <a:t>Primary Health Care Rounds  		December 14, 2015</a:t>
            </a:r>
            <a:endParaRPr lang="en-CA" sz="160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8077200" cy="1404658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000090"/>
                </a:solidFill>
              </a:rPr>
              <a:t>Tara Kiran</a:t>
            </a:r>
            <a:r>
              <a:rPr lang="en-US" b="1" cap="none" baseline="30000" dirty="0" smtClean="0">
                <a:solidFill>
                  <a:srgbClr val="000090"/>
                </a:solidFill>
              </a:rPr>
              <a:t>1,2</a:t>
            </a:r>
            <a:r>
              <a:rPr lang="en-US" b="1" cap="none" dirty="0" smtClean="0">
                <a:solidFill>
                  <a:srgbClr val="000090"/>
                </a:solidFill>
              </a:rPr>
              <a:t>, Alex Kopp</a:t>
            </a:r>
            <a:r>
              <a:rPr lang="en-US" b="1" cap="none" baseline="30000" dirty="0" smtClean="0">
                <a:solidFill>
                  <a:srgbClr val="000090"/>
                </a:solidFill>
              </a:rPr>
              <a:t>2</a:t>
            </a:r>
            <a:r>
              <a:rPr lang="en-US" b="1" cap="none" dirty="0" smtClean="0">
                <a:solidFill>
                  <a:srgbClr val="000090"/>
                </a:solidFill>
              </a:rPr>
              <a:t>, Rick Glazier</a:t>
            </a:r>
            <a:r>
              <a:rPr lang="en-US" b="1" cap="none" baseline="30000" dirty="0" smtClean="0">
                <a:solidFill>
                  <a:srgbClr val="000090"/>
                </a:solidFill>
              </a:rPr>
              <a:t>1,2</a:t>
            </a:r>
            <a:endParaRPr lang="en-US" b="1" cap="none" dirty="0" smtClean="0">
              <a:solidFill>
                <a:srgbClr val="000090"/>
              </a:solidFill>
            </a:endParaRPr>
          </a:p>
          <a:p>
            <a:r>
              <a:rPr lang="en-US" sz="1200" b="1" cap="none" baseline="30000" dirty="0" smtClean="0">
                <a:solidFill>
                  <a:srgbClr val="000090"/>
                </a:solidFill>
              </a:rPr>
              <a:t>1</a:t>
            </a:r>
            <a:r>
              <a:rPr lang="en-US" sz="1200" cap="none" dirty="0" smtClean="0">
                <a:solidFill>
                  <a:srgbClr val="000090"/>
                </a:solidFill>
              </a:rPr>
              <a:t>Department of Family and Community Medicine, St. Michael’s Hospital, University of Toronto </a:t>
            </a:r>
          </a:p>
          <a:p>
            <a:r>
              <a:rPr lang="en-US" sz="1200" b="1" cap="none" baseline="30000" dirty="0" smtClean="0">
                <a:solidFill>
                  <a:srgbClr val="000090"/>
                </a:solidFill>
              </a:rPr>
              <a:t>2</a:t>
            </a:r>
            <a:r>
              <a:rPr lang="en-US" sz="1200" cap="none" dirty="0" smtClean="0">
                <a:solidFill>
                  <a:srgbClr val="000090"/>
                </a:solidFill>
              </a:rPr>
              <a:t>Institute for Clinical and Evaluative Sciences</a:t>
            </a:r>
          </a:p>
          <a:p>
            <a:endParaRPr lang="en-US" sz="1200" cap="none" dirty="0" smtClean="0"/>
          </a:p>
          <a:p>
            <a:r>
              <a:rPr lang="en-US" cap="none" dirty="0" smtClean="0"/>
              <a:t>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098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1014" y="1770354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b="1" dirty="0" smtClean="0">
                <a:solidFill>
                  <a:srgbClr val="001A72"/>
                </a:solidFill>
              </a:rPr>
              <a:t>Diabetes Care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Recommended Testing </a:t>
            </a:r>
          </a:p>
          <a:p>
            <a:pPr lvl="1">
              <a:buNone/>
            </a:pPr>
            <a:r>
              <a:rPr lang="en-US" dirty="0" smtClean="0"/>
              <a:t>Age 40+,  1 eye exam, 1 cholesterol test, and 4 HbA1C tests in 24 months prior to Mar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127" y="3505200"/>
            <a:ext cx="5045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b="1" dirty="0" smtClean="0">
                <a:solidFill>
                  <a:srgbClr val="001A72"/>
                </a:solidFill>
              </a:rPr>
              <a:t>Cancer screening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Cervical</a:t>
            </a:r>
            <a:r>
              <a:rPr lang="en-US" dirty="0" smtClean="0"/>
              <a:t> Age 35-69, pap smear in 30 months prior to Mar 31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Breast</a:t>
            </a:r>
            <a:r>
              <a:rPr lang="en-US" dirty="0" smtClean="0"/>
              <a:t> Age 50-69, mammogram in 30 months prior to Mar 31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Colorectal</a:t>
            </a:r>
            <a:r>
              <a:rPr lang="en-US" dirty="0" smtClean="0"/>
              <a:t> Age 50-74, FOBT in 24 months or colonoscopy in 10 years prior to Mar 31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0" y="5934670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/>
              <a:t>Data Sources: OHIP claims (physician, laboratory, OBSP, OCR)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600200"/>
            <a:ext cx="16097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191000"/>
            <a:ext cx="33416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7904598" cy="109528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Outcomes</a:t>
            </a:r>
            <a:endParaRPr lang="en-US" sz="36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6235" y="1752991"/>
            <a:ext cx="7904163" cy="4378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					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7" y="2780210"/>
            <a:ext cx="1605730" cy="1997466"/>
          </a:xfrm>
          <a:prstGeom prst="rect">
            <a:avLst/>
          </a:prstGeom>
        </p:spPr>
      </p:pic>
      <p:pic>
        <p:nvPicPr>
          <p:cNvPr id="10" name="Picture 9" descr="Screen Shot 2014-12-16 at 5.3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9" y="4936445"/>
            <a:ext cx="3340100" cy="139700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flipV="1">
            <a:off x="3187839" y="2735968"/>
            <a:ext cx="1803601" cy="358408"/>
          </a:xfrm>
          <a:prstGeom prst="left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152" y="1426319"/>
            <a:ext cx="1710552" cy="4396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Those Left Behind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70001" y="1439276"/>
            <a:ext cx="3370258" cy="8413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Chronic Disease Prevention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&amp; Management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304" y="2365712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Diabetes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8648" y="4777676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Cancer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20" y="2343090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FFS Comprehensive</a:t>
            </a:r>
            <a:endParaRPr lang="en-US" sz="2000" dirty="0">
              <a:solidFill>
                <a:srgbClr val="0000FF"/>
              </a:solidFill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685800" y="3025914"/>
            <a:ext cx="2323034" cy="7078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FFS Non-Comprehensive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0" y="3784937"/>
            <a:ext cx="1960237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Patient enrolment model</a:t>
            </a:r>
            <a:endParaRPr lang="en-US" sz="2000" dirty="0"/>
          </a:p>
        </p:txBody>
      </p:sp>
      <p:pic>
        <p:nvPicPr>
          <p:cNvPr id="25" name="Picture 24" descr="Screen Shot 2015-10-26 at 12.19.0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362200"/>
            <a:ext cx="304800" cy="596900"/>
          </a:xfrm>
          <a:prstGeom prst="rect">
            <a:avLst/>
          </a:prstGeom>
        </p:spPr>
      </p:pic>
      <p:pic>
        <p:nvPicPr>
          <p:cNvPr id="26" name="Picture 25" descr="Screen Shot 2015-06-03 at 10.42.18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64" y="3030963"/>
            <a:ext cx="580736" cy="779037"/>
          </a:xfrm>
          <a:prstGeom prst="rect">
            <a:avLst/>
          </a:prstGeom>
        </p:spPr>
      </p:pic>
      <p:pic>
        <p:nvPicPr>
          <p:cNvPr id="27" name="Picture 26" descr="Screen Shot 2015-12-07 at 9.19.3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810000"/>
            <a:ext cx="457200" cy="819806"/>
          </a:xfrm>
          <a:prstGeom prst="rect">
            <a:avLst/>
          </a:prstGeom>
        </p:spPr>
      </p:pic>
      <p:pic>
        <p:nvPicPr>
          <p:cNvPr id="28" name="Picture 27" descr="Screen Shot 2015-06-03 at 10.45.1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295400"/>
            <a:ext cx="47105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6235" y="1752991"/>
            <a:ext cx="7904163" cy="4378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					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7" y="2780210"/>
            <a:ext cx="1605730" cy="1997466"/>
          </a:xfrm>
          <a:prstGeom prst="rect">
            <a:avLst/>
          </a:prstGeom>
        </p:spPr>
      </p:pic>
      <p:pic>
        <p:nvPicPr>
          <p:cNvPr id="10" name="Picture 9" descr="Screen Shot 2014-12-16 at 5.3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9" y="4936445"/>
            <a:ext cx="3340100" cy="139700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flipV="1">
            <a:off x="3187839" y="2735968"/>
            <a:ext cx="1803601" cy="358408"/>
          </a:xfrm>
          <a:prstGeom prst="left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3044" y="3338371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rgbClr val="000090"/>
                </a:solidFill>
              </a:rPr>
              <a:t>Cross-sectional 2011</a:t>
            </a:r>
          </a:p>
          <a:p>
            <a:pPr marL="342900" indent="-71438"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Adjustment for patient </a:t>
            </a:r>
          </a:p>
          <a:p>
            <a:pPr marL="342900" indent="-342900" algn="ctr"/>
            <a:r>
              <a:rPr lang="en-US" b="1" dirty="0" smtClean="0">
                <a:solidFill>
                  <a:srgbClr val="000090"/>
                </a:solidFill>
              </a:rPr>
              <a:t>factors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0001" y="1439276"/>
            <a:ext cx="3370258" cy="8413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Chronic Disease Prevention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&amp; Management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304" y="2365712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Diabetes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8648" y="4777676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Cancer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20" y="2343090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FFS Comprehensive</a:t>
            </a:r>
            <a:endParaRPr lang="en-US" sz="2000" dirty="0">
              <a:solidFill>
                <a:srgbClr val="0000FF"/>
              </a:solidFill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685800" y="3025914"/>
            <a:ext cx="2323034" cy="7078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FFS Non-Comprehensive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0" y="3784937"/>
            <a:ext cx="1960237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Patient enrolment model</a:t>
            </a:r>
            <a:endParaRPr lang="en-US" sz="2000" dirty="0"/>
          </a:p>
        </p:txBody>
      </p:sp>
      <p:pic>
        <p:nvPicPr>
          <p:cNvPr id="25" name="Picture 24" descr="Screen Shot 2015-10-26 at 12.19.0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362200"/>
            <a:ext cx="304800" cy="596900"/>
          </a:xfrm>
          <a:prstGeom prst="rect">
            <a:avLst/>
          </a:prstGeom>
        </p:spPr>
      </p:pic>
      <p:pic>
        <p:nvPicPr>
          <p:cNvPr id="26" name="Picture 25" descr="Screen Shot 2015-06-03 at 10.42.18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64" y="3030963"/>
            <a:ext cx="580736" cy="779037"/>
          </a:xfrm>
          <a:prstGeom prst="rect">
            <a:avLst/>
          </a:prstGeom>
        </p:spPr>
      </p:pic>
      <p:pic>
        <p:nvPicPr>
          <p:cNvPr id="27" name="Picture 26" descr="Screen Shot 2015-12-07 at 9.19.3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810000"/>
            <a:ext cx="457200" cy="8198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4152" y="1426319"/>
            <a:ext cx="1710552" cy="4396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Those Left Behind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pic>
        <p:nvPicPr>
          <p:cNvPr id="24" name="Picture 23" descr="Screen Shot 2015-06-03 at 10.45.1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295400"/>
            <a:ext cx="47105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6235" y="1752991"/>
            <a:ext cx="7904163" cy="4378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					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7" y="2780210"/>
            <a:ext cx="1605730" cy="1997466"/>
          </a:xfrm>
          <a:prstGeom prst="rect">
            <a:avLst/>
          </a:prstGeom>
        </p:spPr>
      </p:pic>
      <p:pic>
        <p:nvPicPr>
          <p:cNvPr id="10" name="Picture 9" descr="Screen Shot 2014-12-16 at 5.3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9" y="4936445"/>
            <a:ext cx="3340100" cy="139700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flipV="1">
            <a:off x="3187839" y="2735968"/>
            <a:ext cx="1803601" cy="358408"/>
          </a:xfrm>
          <a:prstGeom prst="left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3044" y="3338371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rgbClr val="000090"/>
                </a:solidFill>
              </a:rPr>
              <a:t>Cross-sectional 2011</a:t>
            </a:r>
          </a:p>
          <a:p>
            <a:pPr marL="342900" indent="-71438"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Adjustment for patient </a:t>
            </a:r>
          </a:p>
          <a:p>
            <a:pPr marL="342900" indent="-342900" algn="ctr"/>
            <a:r>
              <a:rPr lang="en-US" b="1" dirty="0" smtClean="0">
                <a:solidFill>
                  <a:srgbClr val="000090"/>
                </a:solidFill>
              </a:rPr>
              <a:t>factors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 2. “Look-back” 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Stratified by attachment in 2011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Followed back until 2001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Eligibility and outcomes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assessed each year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0001" y="1439276"/>
            <a:ext cx="3370258" cy="8413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Chronic Disease Prevention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&amp; Management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304" y="2365712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Diabetes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8648" y="4777676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Cancer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20" y="2343090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FFS Comprehensive</a:t>
            </a:r>
            <a:endParaRPr lang="en-US" sz="2000" dirty="0">
              <a:solidFill>
                <a:srgbClr val="0000FF"/>
              </a:solidFill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685800" y="3025914"/>
            <a:ext cx="2323034" cy="7078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FFS Non-Comprehensive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0" y="3784937"/>
            <a:ext cx="1960237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Patient enrolment model</a:t>
            </a:r>
            <a:endParaRPr lang="en-US" sz="2000" dirty="0"/>
          </a:p>
        </p:txBody>
      </p:sp>
      <p:pic>
        <p:nvPicPr>
          <p:cNvPr id="25" name="Picture 24" descr="Screen Shot 2015-10-26 at 12.19.0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362200"/>
            <a:ext cx="304800" cy="596900"/>
          </a:xfrm>
          <a:prstGeom prst="rect">
            <a:avLst/>
          </a:prstGeom>
        </p:spPr>
      </p:pic>
      <p:pic>
        <p:nvPicPr>
          <p:cNvPr id="26" name="Picture 25" descr="Screen Shot 2015-06-03 at 10.42.18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64" y="3030963"/>
            <a:ext cx="580736" cy="779037"/>
          </a:xfrm>
          <a:prstGeom prst="rect">
            <a:avLst/>
          </a:prstGeom>
        </p:spPr>
      </p:pic>
      <p:pic>
        <p:nvPicPr>
          <p:cNvPr id="27" name="Picture 26" descr="Screen Shot 2015-12-07 at 9.19.37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810000"/>
            <a:ext cx="457200" cy="8198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4152" y="1426319"/>
            <a:ext cx="1710552" cy="4396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Those Left Behind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pic>
        <p:nvPicPr>
          <p:cNvPr id="24" name="Picture 23" descr="Screen Shot 2015-06-03 at 10.45.1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295400"/>
            <a:ext cx="47105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31630"/>
            <a:ext cx="7904598" cy="134017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Results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se left behind 1 pur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52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153180"/>
            <a:ext cx="33528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18% left behind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818382"/>
            <a:ext cx="4572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82% patient enrolment model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387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Those left behind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se left behind 2 (no titl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387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Those left behind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19200"/>
            <a:ext cx="39624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8% no primary care visit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905000"/>
            <a:ext cx="43434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6%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FFS comprehensive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600980"/>
            <a:ext cx="4572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4% FFS non-comprehensive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76600"/>
            <a:ext cx="4572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82% patient enrolment model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548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13,161,935 Ontarians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se left behind 2 (no titl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Those left behind: Patient Characteristics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143000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 primary care visit: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low income, immigrant, healthy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828800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FFS comprehensive: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low income, urban, immigrant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514600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FFS non-comprehensive: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urban, &lt;19yo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257490"/>
            <a:ext cx="45720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 enrolment model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se left behind 2 (no titl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Those left behind: Physician Characteristics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19200"/>
            <a:ext cx="41910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physician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514600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FFS non-comprehensive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IMG, &lt;40 or 65+, small panels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76600"/>
            <a:ext cx="4572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752600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FFS comprehensive: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IMG, &lt;40 or 65+, small panels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se left behind 2 (no titl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Those with no primary care visit in 2 years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19200"/>
            <a:ext cx="4191000" cy="1631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62626"/>
                </a:solidFill>
              </a:rPr>
              <a:t>Diabetes testing: 7%</a:t>
            </a:r>
          </a:p>
          <a:p>
            <a:r>
              <a:rPr lang="en-US" sz="2000" dirty="0" smtClean="0">
                <a:solidFill>
                  <a:srgbClr val="262626"/>
                </a:solidFill>
              </a:rPr>
              <a:t>Cervical screening: 8%</a:t>
            </a:r>
          </a:p>
          <a:p>
            <a:r>
              <a:rPr lang="en-US" sz="2000" dirty="0" smtClean="0">
                <a:solidFill>
                  <a:srgbClr val="262626"/>
                </a:solidFill>
              </a:rPr>
              <a:t>Breast screening: 11%</a:t>
            </a:r>
          </a:p>
          <a:p>
            <a:r>
              <a:rPr lang="en-US" sz="2000" dirty="0" smtClean="0">
                <a:solidFill>
                  <a:srgbClr val="262626"/>
                </a:solidFill>
              </a:rPr>
              <a:t>Colorectal screening: 12%</a:t>
            </a:r>
          </a:p>
          <a:p>
            <a:r>
              <a:rPr lang="en-US" sz="2000" dirty="0" smtClean="0">
                <a:solidFill>
                  <a:srgbClr val="262626"/>
                </a:solidFill>
              </a:rPr>
              <a:t> 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76600"/>
            <a:ext cx="4572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1905000"/>
            <a:ext cx="381000" cy="1981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8818" y="6379874"/>
            <a:ext cx="3074946" cy="26027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6842"/>
            <a:ext cx="7162800" cy="58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73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Those left behind: Percentage receiving recommended testing for </a:t>
            </a:r>
            <a:r>
              <a:rPr lang="en-US" sz="2400" b="1" dirty="0" smtClean="0"/>
              <a:t>diabetes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447800"/>
          <a:ext cx="7971409" cy="433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14800" y="534566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Screen Shot 2015-06-03 at 10.42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638800"/>
            <a:ext cx="580736" cy="779037"/>
          </a:xfrm>
          <a:prstGeom prst="rect">
            <a:avLst/>
          </a:prstGeom>
        </p:spPr>
      </p:pic>
      <p:pic>
        <p:nvPicPr>
          <p:cNvPr id="16" name="Picture 15" descr="Screen Shot 2015-06-03 at 10.42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562600"/>
            <a:ext cx="546100" cy="782251"/>
          </a:xfrm>
          <a:prstGeom prst="rect">
            <a:avLst/>
          </a:prstGeom>
        </p:spPr>
      </p:pic>
      <p:pic>
        <p:nvPicPr>
          <p:cNvPr id="17" name="Picture 16" descr="Screen Shot 2015-12-07 at 9.19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62600"/>
            <a:ext cx="457200" cy="8198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0" y="5715000"/>
            <a:ext cx="258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enrolment model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5678269"/>
            <a:ext cx="220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FFS Comprehensive</a:t>
            </a:r>
          </a:p>
          <a:p>
            <a:r>
              <a:rPr lang="en-US" dirty="0" smtClean="0"/>
              <a:t>RR 0.74 (0.73 to 0.75)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57150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FFS Non-Comprehensive</a:t>
            </a:r>
          </a:p>
          <a:p>
            <a:r>
              <a:rPr lang="en-US" dirty="0" smtClean="0"/>
              <a:t>RR 0.68 (0.67 to 0.70)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29600" y="19050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5908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29718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23%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73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Those left behind: Percentage receiving </a:t>
            </a:r>
            <a:r>
              <a:rPr lang="en-US" sz="2400" b="1" dirty="0" smtClean="0"/>
              <a:t>cervical cancer </a:t>
            </a:r>
            <a:r>
              <a:rPr lang="en-US" sz="2400" dirty="0" smtClean="0"/>
              <a:t>screening</a:t>
            </a:r>
            <a:endParaRPr lang="en-US" sz="2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295400"/>
          <a:ext cx="7696200" cy="434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Screen Shot 2015-06-03 at 10.42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638800"/>
            <a:ext cx="580736" cy="779037"/>
          </a:xfrm>
          <a:prstGeom prst="rect">
            <a:avLst/>
          </a:prstGeom>
        </p:spPr>
      </p:pic>
      <p:pic>
        <p:nvPicPr>
          <p:cNvPr id="9" name="Picture 8" descr="Screen Shot 2015-06-03 at 10.42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562600"/>
            <a:ext cx="546100" cy="782251"/>
          </a:xfrm>
          <a:prstGeom prst="rect">
            <a:avLst/>
          </a:prstGeom>
        </p:spPr>
      </p:pic>
      <p:pic>
        <p:nvPicPr>
          <p:cNvPr id="10" name="Picture 9" descr="Screen Shot 2015-12-07 at 9.19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62600"/>
            <a:ext cx="457200" cy="819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715000"/>
            <a:ext cx="258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enrolment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5678269"/>
            <a:ext cx="2262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FFS Comprehensive</a:t>
            </a:r>
          </a:p>
          <a:p>
            <a:r>
              <a:rPr lang="en-US" dirty="0" smtClean="0"/>
              <a:t>RR 0.79 (0.79 to 0.79)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7150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FFS Non-Comprehensive</a:t>
            </a:r>
          </a:p>
          <a:p>
            <a:r>
              <a:rPr lang="en-US" dirty="0" smtClean="0"/>
              <a:t>RR 0.76 (0.75 to 0.76)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14478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20574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245006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73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Those left behind: Percentage receiving </a:t>
            </a:r>
            <a:r>
              <a:rPr lang="en-US" sz="2400" b="1" dirty="0" smtClean="0"/>
              <a:t>breast cancer </a:t>
            </a:r>
            <a:r>
              <a:rPr lang="en-US" sz="2400" dirty="0" smtClean="0"/>
              <a:t>screening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90500" y="1447800"/>
          <a:ext cx="83439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Screen Shot 2015-06-03 at 10.42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638800"/>
            <a:ext cx="580736" cy="779037"/>
          </a:xfrm>
          <a:prstGeom prst="rect">
            <a:avLst/>
          </a:prstGeom>
        </p:spPr>
      </p:pic>
      <p:pic>
        <p:nvPicPr>
          <p:cNvPr id="14" name="Picture 13" descr="Screen Shot 2015-06-03 at 10.42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562600"/>
            <a:ext cx="546100" cy="782251"/>
          </a:xfrm>
          <a:prstGeom prst="rect">
            <a:avLst/>
          </a:prstGeom>
        </p:spPr>
      </p:pic>
      <p:pic>
        <p:nvPicPr>
          <p:cNvPr id="15" name="Picture 14" descr="Screen Shot 2015-12-07 at 9.19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62600"/>
            <a:ext cx="457200" cy="819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" y="5715000"/>
            <a:ext cx="258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enrolment 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5678269"/>
            <a:ext cx="220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FFS Comprehensive</a:t>
            </a:r>
          </a:p>
          <a:p>
            <a:r>
              <a:rPr lang="en-US" dirty="0" smtClean="0"/>
              <a:t>RR 0.80 (0.80 to 0.81)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57150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FFS Non-Comprehensive</a:t>
            </a:r>
          </a:p>
          <a:p>
            <a:r>
              <a:rPr lang="en-US" dirty="0" smtClean="0"/>
              <a:t>RR 0.81 (0.81 to 0.82)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07937" y="168806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21336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0" y="24384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58%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73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Those left behind: Percentage receiving </a:t>
            </a:r>
            <a:r>
              <a:rPr lang="en-US" sz="2400" b="1" dirty="0" smtClean="0"/>
              <a:t>colorectal cancer </a:t>
            </a:r>
            <a:r>
              <a:rPr lang="en-US" sz="2400" dirty="0" smtClean="0"/>
              <a:t>screening</a:t>
            </a:r>
            <a:endParaRPr lang="en-US" sz="2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295400"/>
          <a:ext cx="8305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 descr="Screen Shot 2015-06-03 at 10.42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638800"/>
            <a:ext cx="580736" cy="779037"/>
          </a:xfrm>
          <a:prstGeom prst="rect">
            <a:avLst/>
          </a:prstGeom>
        </p:spPr>
      </p:pic>
      <p:pic>
        <p:nvPicPr>
          <p:cNvPr id="15" name="Picture 14" descr="Screen Shot 2015-06-03 at 10.42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562600"/>
            <a:ext cx="546100" cy="782251"/>
          </a:xfrm>
          <a:prstGeom prst="rect">
            <a:avLst/>
          </a:prstGeom>
        </p:spPr>
      </p:pic>
      <p:pic>
        <p:nvPicPr>
          <p:cNvPr id="16" name="Picture 15" descr="Screen Shot 2015-12-07 at 9.19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62600"/>
            <a:ext cx="457200" cy="819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5715000"/>
            <a:ext cx="258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enrolment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5678269"/>
            <a:ext cx="220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FFS Comprehensive</a:t>
            </a:r>
          </a:p>
          <a:p>
            <a:r>
              <a:rPr lang="en-US" dirty="0" smtClean="0"/>
              <a:t>RR 0.72 (0.71 to 0.72)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57150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FFS Non-Comprehensive</a:t>
            </a:r>
          </a:p>
          <a:p>
            <a:r>
              <a:rPr lang="en-US" dirty="0" smtClean="0"/>
              <a:t>RR 0.73 (0.72 to 0.74)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29600" y="16002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55537" y="22860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55537" y="259080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44%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371600"/>
            <a:ext cx="790416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2.4 million patients left behind</a:t>
            </a:r>
          </a:p>
          <a:p>
            <a:r>
              <a:rPr lang="en-US" dirty="0" smtClean="0"/>
              <a:t>Those left behind less likely to receive recommended testing for diabetes and cancer screening</a:t>
            </a:r>
          </a:p>
          <a:p>
            <a:r>
              <a:rPr lang="en-US" dirty="0" smtClean="0"/>
              <a:t>Differences in quality of care preceded introduction to medical homes</a:t>
            </a:r>
          </a:p>
          <a:p>
            <a:r>
              <a:rPr lang="en-US" dirty="0" smtClean="0"/>
              <a:t>Patients seeing “comprehensive” FFS MDs were more likely to be urban, low income, new immigrants</a:t>
            </a:r>
            <a:endParaRPr lang="en-US" sz="32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Summary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5800" y="1524000"/>
            <a:ext cx="7904163" cy="4378325"/>
          </a:xfrm>
        </p:spPr>
        <p:txBody>
          <a:bodyPr>
            <a:normAutofit/>
          </a:bodyPr>
          <a:lstStyle/>
          <a:p>
            <a:r>
              <a:rPr lang="en-US" dirty="0" smtClean="0"/>
              <a:t>Limits of administrative data:</a:t>
            </a:r>
          </a:p>
          <a:p>
            <a:pPr lvl="1"/>
            <a:r>
              <a:rPr lang="en-US" dirty="0" smtClean="0"/>
              <a:t>No data on patient experience or timely access</a:t>
            </a:r>
          </a:p>
          <a:p>
            <a:pPr lvl="1"/>
            <a:r>
              <a:rPr lang="en-US" dirty="0" smtClean="0"/>
              <a:t>No laboratory values or blood pressure levels</a:t>
            </a:r>
          </a:p>
          <a:p>
            <a:pPr lvl="1"/>
            <a:r>
              <a:rPr lang="en-US" dirty="0" smtClean="0"/>
              <a:t>Cannot distinguish walk-in clinics or measure true attachment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Limitations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676400"/>
            <a:ext cx="7904163" cy="4378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Voluntary reforms risk leaving the vulnerable behind</a:t>
            </a:r>
          </a:p>
          <a:p>
            <a:pPr lvl="1"/>
            <a:r>
              <a:rPr lang="en-US" dirty="0" smtClean="0"/>
              <a:t>Many of those left behind likely have no regular family doctor</a:t>
            </a:r>
          </a:p>
          <a:p>
            <a:pPr lvl="2"/>
            <a:r>
              <a:rPr lang="en-US" dirty="0" smtClean="0"/>
              <a:t>Walk-in clinics: more prominent in urban areas</a:t>
            </a:r>
          </a:p>
          <a:p>
            <a:pPr lvl="1"/>
            <a:r>
              <a:rPr lang="en-US" dirty="0" smtClean="0"/>
              <a:t>Ontario’s capitation payments did not adjust for co-morbidity or SES</a:t>
            </a:r>
          </a:p>
          <a:p>
            <a:pPr lvl="1"/>
            <a:r>
              <a:rPr lang="en-US" dirty="0" smtClean="0"/>
              <a:t>Characteristics of MDs who stayed FFS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Discussion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676400"/>
            <a:ext cx="7904163" cy="43783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need policy solutions to improve care for those left behind</a:t>
            </a:r>
          </a:p>
          <a:p>
            <a:pPr lvl="1"/>
            <a:r>
              <a:rPr lang="en-US" dirty="0" smtClean="0"/>
              <a:t>Improved attachment</a:t>
            </a:r>
          </a:p>
          <a:p>
            <a:pPr lvl="1"/>
            <a:r>
              <a:rPr lang="en-US" dirty="0" smtClean="0"/>
              <a:t>Improved services with existing physician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Discussion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se left behind 1 pur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5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387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Those left behind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3200400" cy="17526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Questions?</a:t>
            </a:r>
            <a:endParaRPr lang="en-US" sz="4400" b="1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04800" y="0"/>
            <a:ext cx="7904598" cy="10952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Primary Care Reform in Ontario</a:t>
            </a:r>
            <a:endParaRPr lang="en-US" sz="36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9" name="Picture 8" descr="Ontario clip 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34885"/>
            <a:ext cx="4000000" cy="342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07312" y="1659468"/>
            <a:ext cx="4038600" cy="40555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1A72"/>
                </a:solidFill>
              </a:rPr>
              <a:t>Patient Enrolment Models:</a:t>
            </a:r>
            <a:endParaRPr lang="en-US" sz="2400" b="1" dirty="0" smtClean="0">
              <a:solidFill>
                <a:srgbClr val="001A72"/>
              </a:solidFill>
              <a:latin typeface="+mn-lt"/>
            </a:endParaRP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Formal patient enrolment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Physicians in groups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Changes in physician payment</a:t>
            </a:r>
          </a:p>
          <a:p>
            <a:pPr marL="914400" lvl="1" indent="-514350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Capitation</a:t>
            </a:r>
          </a:p>
          <a:p>
            <a:pPr marL="914400" lvl="1" indent="-514350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Pay for performance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Team-based care</a:t>
            </a:r>
          </a:p>
          <a:p>
            <a:pPr marL="514350" indent="-514350">
              <a:buClr>
                <a:schemeClr val="accent2"/>
              </a:buClr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Voluntary for both physicians and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4876800"/>
            <a:ext cx="411480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04800" y="0"/>
            <a:ext cx="7904598" cy="10952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Primary Care Reform in Ontario</a:t>
            </a:r>
            <a:endParaRPr lang="en-US" sz="36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9" name="Picture 8" descr="Ontario clip 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34885"/>
            <a:ext cx="4000000" cy="342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07312" y="1659468"/>
            <a:ext cx="4038600" cy="40555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1A72"/>
                </a:solidFill>
                <a:latin typeface="+mn-lt"/>
              </a:rPr>
              <a:t>Patient</a:t>
            </a:r>
            <a:r>
              <a:rPr lang="en-US" sz="2400" b="1" dirty="0" smtClean="0">
                <a:solidFill>
                  <a:srgbClr val="001A72"/>
                </a:solidFill>
              </a:rPr>
              <a:t> Enrolment Models:</a:t>
            </a:r>
            <a:endParaRPr lang="en-US" sz="2400" b="1" dirty="0" smtClean="0">
              <a:solidFill>
                <a:srgbClr val="001A72"/>
              </a:solidFill>
              <a:latin typeface="+mn-lt"/>
            </a:endParaRP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Formal patient enrolment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Physicians in groups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Changes in physician payment</a:t>
            </a:r>
          </a:p>
          <a:p>
            <a:pPr marL="914400" lvl="1" indent="-514350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Capitation</a:t>
            </a:r>
          </a:p>
          <a:p>
            <a:pPr marL="914400" lvl="1" indent="-514350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Pay for performance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Team-based care</a:t>
            </a:r>
          </a:p>
          <a:p>
            <a:pPr marL="514350" indent="-514350">
              <a:buClr>
                <a:schemeClr val="accent2"/>
              </a:buClr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Voluntary for both physicians and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0" y="744570"/>
            <a:ext cx="9029487" cy="5335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2128" y="6263080"/>
            <a:ext cx="3962742" cy="28153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400" dirty="0" smtClean="0"/>
              <a:t>Glazier et al. Comparison of Primary Care Models in Ontario, 2012. </a:t>
            </a:r>
          </a:p>
        </p:txBody>
      </p:sp>
    </p:spTree>
    <p:extLst>
      <p:ext uri="{BB962C8B-B14F-4D97-AF65-F5344CB8AC3E}">
        <p14:creationId xmlns:p14="http://schemas.microsoft.com/office/powerpoint/2010/main" val="4390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0" y="744570"/>
            <a:ext cx="9029487" cy="5335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2128" y="6263080"/>
            <a:ext cx="3962742" cy="28153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400" dirty="0" smtClean="0"/>
              <a:t>Glazier et al. Comparison of Primary Care Models in Ontario, 2012.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10600" y="838200"/>
            <a:ext cx="0" cy="1066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1066800"/>
            <a:ext cx="2408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Those left behind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characteristics of patients and physicians left behind from reforms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quality of care for patients left behind</a:t>
            </a:r>
          </a:p>
          <a:p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7904598" cy="109528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Our Objectives</a:t>
            </a:r>
            <a:endParaRPr lang="en-US" sz="36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676400"/>
            <a:ext cx="7904163" cy="4378325"/>
          </a:xfrm>
        </p:spPr>
        <p:txBody>
          <a:bodyPr/>
          <a:lstStyle/>
          <a:p>
            <a:r>
              <a:rPr lang="en-US" dirty="0" smtClean="0"/>
              <a:t>Linked, administrative data </a:t>
            </a:r>
          </a:p>
          <a:p>
            <a:r>
              <a:rPr lang="en-US" dirty="0" smtClean="0"/>
              <a:t>All Ontarians*; all primary care physicians</a:t>
            </a:r>
          </a:p>
          <a:p>
            <a:r>
              <a:rPr lang="en-US" dirty="0" smtClean="0"/>
              <a:t>Patients matched to physicians using enrolment tables and virtual </a:t>
            </a:r>
            <a:r>
              <a:rPr lang="en-US" dirty="0" err="1" smtClean="0"/>
              <a:t>rostering</a:t>
            </a:r>
            <a:r>
              <a:rPr lang="en-US" dirty="0" smtClean="0"/>
              <a:t>** as of March 31, 2011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dirty="0" smtClean="0"/>
              <a:t>*Exclusions: patients attending CHCs </a:t>
            </a:r>
          </a:p>
          <a:p>
            <a:pPr lvl="1">
              <a:buNone/>
            </a:pPr>
            <a:r>
              <a:rPr lang="en-US" dirty="0" smtClean="0"/>
              <a:t>**Assignment based on max value of 18 common primary care fee codes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7904598" cy="109528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Methods</a:t>
            </a:r>
            <a:endParaRPr lang="en-US" sz="36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76200"/>
            <a:ext cx="7904598" cy="111556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</a:rPr>
              <a:t>Those left behind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“Comprehensive” FFS</a:t>
            </a:r>
          </a:p>
          <a:p>
            <a:pPr lvl="1"/>
            <a:r>
              <a:rPr lang="en-US" dirty="0" smtClean="0"/>
              <a:t>Worked at least 50 days per year</a:t>
            </a:r>
          </a:p>
          <a:p>
            <a:pPr lvl="1"/>
            <a:r>
              <a:rPr lang="en-US" dirty="0" smtClean="0"/>
              <a:t>Services billed reflected core primary care</a:t>
            </a:r>
          </a:p>
          <a:p>
            <a:pPr lvl="1"/>
            <a:r>
              <a:rPr lang="en-US" dirty="0" smtClean="0"/>
              <a:t>Did not have a “focused practice” designation (e.g. hospitalist, psychotherapy)</a:t>
            </a:r>
          </a:p>
          <a:p>
            <a:r>
              <a:rPr lang="en-US" dirty="0" smtClean="0"/>
              <a:t>Non-comprehensive FFS</a:t>
            </a:r>
          </a:p>
          <a:p>
            <a:r>
              <a:rPr lang="en-US" dirty="0" smtClean="0"/>
              <a:t>No primary care visit in last 2 years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5-06-03 at 10.3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483577" cy="762000"/>
          </a:xfrm>
          <a:prstGeom prst="rect">
            <a:avLst/>
          </a:prstGeom>
        </p:spPr>
      </p:pic>
      <p:pic>
        <p:nvPicPr>
          <p:cNvPr id="5" name="Picture 4" descr="Screen Shot 2015-06-03 at 10.42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60949"/>
            <a:ext cx="546100" cy="782251"/>
          </a:xfrm>
          <a:prstGeom prst="rect">
            <a:avLst/>
          </a:prstGeom>
        </p:spPr>
      </p:pic>
      <p:pic>
        <p:nvPicPr>
          <p:cNvPr id="6" name="Picture 5" descr="Screen Shot 2015-06-03 at 10.42.1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19600"/>
            <a:ext cx="580736" cy="779037"/>
          </a:xfrm>
          <a:prstGeom prst="rect">
            <a:avLst/>
          </a:prstGeom>
        </p:spPr>
      </p:pic>
      <p:pic>
        <p:nvPicPr>
          <p:cNvPr id="8" name="Picture 7" descr="Screen Shot 2015-06-03 at 10.45.1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33400"/>
            <a:ext cx="471055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1017</Words>
  <Application>Microsoft Office PowerPoint</Application>
  <PresentationFormat>On-screen Show (4:3)</PresentationFormat>
  <Paragraphs>241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Those left behind from Ontario’s primary care reforms  Primary Health Care Rounds    December 14, 2015</vt:lpstr>
      <vt:lpstr>PowerPoint Presentation</vt:lpstr>
      <vt:lpstr>Primary Care Reform in Ontario</vt:lpstr>
      <vt:lpstr>Primary Care Reform in Ontario</vt:lpstr>
      <vt:lpstr>PowerPoint Presentation</vt:lpstr>
      <vt:lpstr>PowerPoint Presentation</vt:lpstr>
      <vt:lpstr>Our Objectives</vt:lpstr>
      <vt:lpstr>Methods</vt:lpstr>
      <vt:lpstr>Those left behind</vt:lpstr>
      <vt:lpstr>Outcomes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Michael's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Those left behind from Ontario’s primary care reforms  Trillium Primary Health Care Research Day     June 4, 2015</dc:title>
  <dc:creator>Tara Kiran</dc:creator>
  <cp:lastModifiedBy>Zahra Abbas</cp:lastModifiedBy>
  <cp:revision>18</cp:revision>
  <dcterms:created xsi:type="dcterms:W3CDTF">2015-12-14T05:23:43Z</dcterms:created>
  <dcterms:modified xsi:type="dcterms:W3CDTF">2017-03-22T14:57:09Z</dcterms:modified>
</cp:coreProperties>
</file>