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4" r:id="rId3"/>
  </p:sldMasterIdLst>
  <p:sldIdLst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5476875" y="2211389"/>
            <a:ext cx="3149204" cy="1360487"/>
          </a:xfrm>
          <a:prstGeom prst="rect">
            <a:avLst/>
          </a:prstGeom>
          <a:solidFill>
            <a:srgbClr val="F68B1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53670" y="2255211"/>
            <a:ext cx="2995613" cy="6364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553670" y="3081998"/>
            <a:ext cx="2995613" cy="2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Presented by: Name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D23C9CA0-23A8-7F45-B36B-D25091821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8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 userDrawn="1"/>
        </p:nvSpPr>
        <p:spPr>
          <a:xfrm>
            <a:off x="0" y="-4763"/>
            <a:ext cx="9145191" cy="1195388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89" y="274721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88430522-D5E6-5249-A269-16DD61345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 userDrawn="1"/>
        </p:nvSpPr>
        <p:spPr>
          <a:xfrm>
            <a:off x="0" y="-4763"/>
            <a:ext cx="9145191" cy="1195388"/>
          </a:xfrm>
          <a:prstGeom prst="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89" y="274721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1D4D2614-73AC-6542-8744-BAB71E385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63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 userDrawn="1"/>
        </p:nvSpPr>
        <p:spPr>
          <a:xfrm>
            <a:off x="0" y="-4763"/>
            <a:ext cx="9145191" cy="1195388"/>
          </a:xfrm>
          <a:prstGeom prst="rect">
            <a:avLst/>
          </a:prstGeom>
          <a:solidFill>
            <a:srgbClr val="14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89" y="274721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A623A06C-80A3-5E42-A947-4F6170D02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6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 userDrawn="1"/>
        </p:nvSpPr>
        <p:spPr>
          <a:xfrm>
            <a:off x="0" y="-4763"/>
            <a:ext cx="9145191" cy="5719763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074194" y="2536908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979E9988-5C88-4044-B1BD-24CA95B3C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 userDrawn="1"/>
        </p:nvSpPr>
        <p:spPr>
          <a:xfrm>
            <a:off x="0" y="-4763"/>
            <a:ext cx="9145191" cy="5719763"/>
          </a:xfrm>
          <a:prstGeom prst="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074194" y="2536908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6B17BF19-69EE-1541-81EC-7D94B16F9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9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 userDrawn="1"/>
        </p:nvSpPr>
        <p:spPr>
          <a:xfrm>
            <a:off x="0" y="-4763"/>
            <a:ext cx="9145191" cy="5719763"/>
          </a:xfrm>
          <a:prstGeom prst="rect">
            <a:avLst/>
          </a:prstGeom>
          <a:solidFill>
            <a:srgbClr val="14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1468B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074194" y="2536908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13930D79-0207-F147-9B69-582998674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5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5499497" y="2211389"/>
            <a:ext cx="3148013" cy="1355725"/>
          </a:xfrm>
          <a:prstGeom prst="rect">
            <a:avLst/>
          </a:prstGeom>
          <a:solidFill>
            <a:srgbClr val="00A0AF">
              <a:alpha val="73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 baseline="-25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53670" y="2255211"/>
            <a:ext cx="2995613" cy="6364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553670" y="3081998"/>
            <a:ext cx="2995613" cy="2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Presented by: Name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666F1719-658B-3D41-B6B8-C29695940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6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5504260" y="2192339"/>
            <a:ext cx="3150394" cy="1374775"/>
          </a:xfrm>
          <a:prstGeom prst="rect">
            <a:avLst/>
          </a:prstGeom>
          <a:solidFill>
            <a:srgbClr val="1468B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788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53670" y="2255211"/>
            <a:ext cx="2995613" cy="6364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553670" y="3081998"/>
            <a:ext cx="2995613" cy="2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Presented by: Name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D7D78F5C-6455-3D4D-90FE-2CB1DEE60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1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neColumn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0" y="-4763"/>
            <a:ext cx="9145191" cy="1195388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4520" y="1538748"/>
            <a:ext cx="7350919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68B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04520" y="274721"/>
            <a:ext cx="2995613" cy="6364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444123B9-2B55-B043-8936-55D752862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neColumn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0" y="-4763"/>
            <a:ext cx="9145191" cy="1195388"/>
          </a:xfrm>
          <a:prstGeom prst="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70" y="1524000"/>
            <a:ext cx="7350919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A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89" y="274721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2B08F9FE-6D43-734E-BF28-B42874871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6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ne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0" y="-4763"/>
            <a:ext cx="9145191" cy="1195388"/>
          </a:xfrm>
          <a:prstGeom prst="rect">
            <a:avLst/>
          </a:prstGeom>
          <a:solidFill>
            <a:srgbClr val="14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70" y="1524000"/>
            <a:ext cx="7350919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468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89" y="274721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35D73963-2828-B74E-8695-F2D0D5FB5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Column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 userDrawn="1"/>
        </p:nvSpPr>
        <p:spPr>
          <a:xfrm>
            <a:off x="0" y="-4763"/>
            <a:ext cx="9145191" cy="1195388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68B1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69" y="1524000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68B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86299" y="1514475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68B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89" y="274721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D80B8737-292C-F846-9C05-E14ED51AC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5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Column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 userDrawn="1"/>
        </p:nvSpPr>
        <p:spPr>
          <a:xfrm>
            <a:off x="0" y="-4763"/>
            <a:ext cx="9145191" cy="1195388"/>
          </a:xfrm>
          <a:prstGeom prst="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69" y="1524000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A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86299" y="1514475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A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89" y="274721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29A2E8E2-90C0-5A4C-B2C9-FD0DC407A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2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One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 userDrawn="1"/>
        </p:nvSpPr>
        <p:spPr>
          <a:xfrm>
            <a:off x="0" y="-4763"/>
            <a:ext cx="9145191" cy="1195388"/>
          </a:xfrm>
          <a:prstGeom prst="rect">
            <a:avLst/>
          </a:prstGeom>
          <a:solidFill>
            <a:srgbClr val="14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en-US" sz="78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2130029" y="326231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69" y="1524000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468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86299" y="1514475"/>
            <a:ext cx="4214814" cy="50863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468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20889" y="274721"/>
            <a:ext cx="2995613" cy="6364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Title Here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0AE604BA-C3B4-874B-AC77-F6E50C708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7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9144000" cy="58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hape 90" descr="PROVHLTH_LOGO_CMYK_LRG.jpg"/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11" y="6128139"/>
            <a:ext cx="1339805" cy="3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Shape 91" descr="St.-Michaels-Logo.jpg"/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903" y="6089263"/>
            <a:ext cx="876776" cy="47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Shape 92" descr="SJHC_Toronto_Logo.png"/>
          <p:cNvPicPr preferRelativeResize="0"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11" y="6049509"/>
            <a:ext cx="1273331" cy="6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E26139B-0ADF-F447-B5B6-CBBEF583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6C2CB3-CF3D-0E48-A229-7C3953B15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46631"/>
          <a:stretch/>
        </p:blipFill>
        <p:spPr>
          <a:xfrm>
            <a:off x="202621" y="5933616"/>
            <a:ext cx="1770558" cy="7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8A12CDD7-AB41-C045-BF53-199427047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7E21FE-2812-E443-80ED-0C78BAB5C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r="46631"/>
          <a:stretch/>
        </p:blipFill>
        <p:spPr>
          <a:xfrm>
            <a:off x="7141677" y="5908286"/>
            <a:ext cx="1907535" cy="7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2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9">
            <a:extLst/>
          </p:cNvPr>
          <p:cNvSpPr>
            <a:spLocks noChangeArrowheads="1"/>
          </p:cNvSpPr>
          <p:nvPr userDrawn="1"/>
        </p:nvSpPr>
        <p:spPr bwMode="auto">
          <a:xfrm>
            <a:off x="0" y="5764214"/>
            <a:ext cx="9145191" cy="1093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25706" rIns="51427" bIns="25706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C10EDA65-7669-0A46-8705-48CF3C7AE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Shape 90" descr="PROVHLTH_LOGO_CMYK_LRG.jpg">
            <a:extLst>
              <a:ext uri="{FF2B5EF4-FFF2-40B4-BE49-F238E27FC236}">
                <a16:creationId xmlns:a16="http://schemas.microsoft.com/office/drawing/2014/main" xmlns="" id="{3D8C7C29-0503-3D44-982F-F430A9A549C8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11" y="6234014"/>
            <a:ext cx="1339805" cy="3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91" descr="St.-Michaels-Logo.jpg">
            <a:extLst>
              <a:ext uri="{FF2B5EF4-FFF2-40B4-BE49-F238E27FC236}">
                <a16:creationId xmlns:a16="http://schemas.microsoft.com/office/drawing/2014/main" xmlns="" id="{FD7AE24A-9B00-D94B-AB69-92BD0E44E1C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03" y="6195138"/>
            <a:ext cx="876776" cy="47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92" descr="SJHC_Toronto_Logo.png">
            <a:extLst>
              <a:ext uri="{FF2B5EF4-FFF2-40B4-BE49-F238E27FC236}">
                <a16:creationId xmlns:a16="http://schemas.microsoft.com/office/drawing/2014/main" xmlns="" id="{0CA8828C-3EBA-5946-9049-878852698479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11" y="6155384"/>
            <a:ext cx="1273331" cy="6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7AFFE7-8925-BF46-8673-279C73219B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46631"/>
          <a:stretch/>
        </p:blipFill>
        <p:spPr>
          <a:xfrm>
            <a:off x="202621" y="5933616"/>
            <a:ext cx="1770558" cy="7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eE@smh.ca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5554266" y="2200275"/>
            <a:ext cx="2995613" cy="758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3200" dirty="0" smtClean="0">
                <a:latin typeface="Arial" charset="0"/>
                <a:cs typeface="Arial" charset="0"/>
              </a:rPr>
              <a:t>Research</a:t>
            </a:r>
            <a:r>
              <a:rPr lang="en-CA" altLang="en-US" dirty="0" smtClean="0">
                <a:latin typeface="Arial" charset="0"/>
                <a:cs typeface="Arial" charset="0"/>
              </a:rPr>
              <a:t> </a:t>
            </a:r>
            <a:r>
              <a:rPr lang="en-CA" altLang="en-US" sz="3200" dirty="0" smtClean="0">
                <a:latin typeface="Arial" charset="0"/>
                <a:cs typeface="Arial" charset="0"/>
              </a:rPr>
              <a:t>Month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544741" y="3292079"/>
            <a:ext cx="2995613" cy="1916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 smtClean="0">
                <a:latin typeface="Arial" charset="0"/>
                <a:cs typeface="Arial" charset="0"/>
              </a:rPr>
              <a:t>Erica Conte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D943A53-7515-E748-A703-F19624E83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20889" y="274721"/>
            <a:ext cx="8723086" cy="636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Research Month is back this November!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BB0A47B-478D-474D-8A4F-5AD963D6F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724" y="1543050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00"/>
                </a:solidFill>
                <a:latin typeface="Centaur" panose="02030504050205020304" pitchFamily="18" charset="0"/>
                <a:cs typeface="Arial" charset="0"/>
                <a:sym typeface="Arial" charset="0"/>
              </a:rPr>
              <a:t>Thank you to our Research Month Committee!</a:t>
            </a:r>
            <a:endParaRPr lang="en-US" sz="3200" b="1" i="1" dirty="0">
              <a:solidFill>
                <a:srgbClr val="000000"/>
              </a:solidFill>
              <a:latin typeface="Centaur" panose="02030504050205020304" pitchFamily="18" charset="0"/>
              <a:cs typeface="Arial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426" y="2381250"/>
            <a:ext cx="84486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Annual Research Month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Goals: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Highlight 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research 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programs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increase awareness, communication and synergy between various research groups, the various departments of the hospital and the public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Recognize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effort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and impact of our research through awards, communication, and appreciation gifts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Support the development and growth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of our scientists, staff and trainees through workshops, training sessions and international lectureships.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20889" y="274721"/>
            <a:ext cx="8504011" cy="636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Research Month is back this November!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BB0A47B-478D-474D-8A4F-5AD963D6F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1447800"/>
            <a:ext cx="4214813" cy="5086350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 smtClean="0"/>
              <a:t>Bring Back Popular Events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Research Trainee Day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Family Feud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Randomized Coffee Talks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Lunches with Leadership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IPBR Event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Keenan Open House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Angels Den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655344" y="1428750"/>
            <a:ext cx="4214812" cy="5086350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 smtClean="0"/>
              <a:t>What’s New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AHRC 10yr Anniversary Celebration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events available by Zoom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Bridging the Gap in Lab Medicine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Research Facilities Week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MAP Art Exhibit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4550" y="46482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If your group/lab/department would like to hold an event please contact me at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  <a:hlinkClick r:id="rId2"/>
              </a:rPr>
              <a:t>ConteE@smh.ca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 or 77364</a:t>
            </a:r>
            <a:endParaRPr lang="en-US" sz="2000" dirty="0">
              <a:solidFill>
                <a:srgbClr val="C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7170" y="1524000"/>
            <a:ext cx="8422480" cy="50863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August</a:t>
            </a:r>
            <a:r>
              <a:rPr lang="en-US" dirty="0" smtClean="0">
                <a:solidFill>
                  <a:srgbClr val="C00000"/>
                </a:solidFill>
              </a:rPr>
              <a:t>	</a:t>
            </a:r>
            <a:r>
              <a:rPr lang="en-US" dirty="0" smtClean="0"/>
              <a:t>	- Call for Photo Competition</a:t>
            </a:r>
          </a:p>
          <a:p>
            <a:pPr marL="0" indent="0">
              <a:buNone/>
            </a:pPr>
            <a:r>
              <a:rPr lang="en-US" dirty="0" smtClean="0"/>
              <a:t>		- Research Award Nominations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September</a:t>
            </a:r>
            <a:r>
              <a:rPr lang="en-US" dirty="0" smtClean="0"/>
              <a:t>	- Calendar will be available online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Send in your </a:t>
            </a:r>
            <a:r>
              <a:rPr lang="en-US" dirty="0" err="1" smtClean="0"/>
              <a:t>selfies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October	</a:t>
            </a:r>
            <a:r>
              <a:rPr lang="en-US" dirty="0" smtClean="0"/>
              <a:t>	- Sign up for Lunches with Leadership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Sign up for Randomized Coffee Talks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November </a:t>
            </a:r>
            <a:r>
              <a:rPr lang="en-US" dirty="0" smtClean="0"/>
              <a:t>	- November 1</a:t>
            </a:r>
            <a:r>
              <a:rPr lang="en-US" baseline="30000" dirty="0" smtClean="0"/>
              <a:t>st</a:t>
            </a:r>
            <a:r>
              <a:rPr lang="en-US" dirty="0" smtClean="0"/>
              <a:t> we will have opening events at all three sites!!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Come pick up your passport and gift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Come enjoy as many events are your schedule allows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0889" y="274721"/>
            <a:ext cx="7694386" cy="636421"/>
          </a:xfrm>
        </p:spPr>
        <p:txBody>
          <a:bodyPr/>
          <a:lstStyle/>
          <a:p>
            <a:r>
              <a:rPr lang="en-US" dirty="0" smtClean="0"/>
              <a:t>Research Month Timelines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DC6F5A1-8D7B-FB4B-8C0E-077A6A921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0383B2-0F16-A544-AAE6-BFA00CBC2D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600201"/>
            <a:ext cx="5679794" cy="17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SP_General_Template" id="{FF5E4743-1F1D-E846-B8E1-DFD77002AECF}" vid="{C8FE99B3-0915-D54A-BAF0-88512187D4D2}"/>
    </a:ext>
  </a:extLst>
</a:theme>
</file>

<file path=ppt/theme/theme2.xml><?xml version="1.0" encoding="utf-8"?>
<a:theme xmlns:a="http://schemas.openxmlformats.org/drawingml/2006/main" name="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SP_General_Template" id="{FF5E4743-1F1D-E846-B8E1-DFD77002AECF}" vid="{1D7A21A3-CFD6-4E4C-B530-C60CF1D2A8BA}"/>
    </a:ext>
  </a:extLst>
</a:theme>
</file>

<file path=ppt/theme/theme3.xml><?xml version="1.0" encoding="utf-8"?>
<a:theme xmlns:a="http://schemas.openxmlformats.org/drawingml/2006/main" name="Back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SP_General_Template" id="{FF5E4743-1F1D-E846-B8E1-DFD77002AECF}" vid="{CF289C14-00BC-D942-94ED-6A1A440C18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Title</vt:lpstr>
      <vt:lpstr>Content Pages</vt:lpstr>
      <vt:lpstr>Back Page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Michael's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Conte</dc:creator>
  <cp:lastModifiedBy>Erica Conte</cp:lastModifiedBy>
  <cp:revision>1</cp:revision>
  <dcterms:created xsi:type="dcterms:W3CDTF">2019-06-25T13:13:28Z</dcterms:created>
  <dcterms:modified xsi:type="dcterms:W3CDTF">2019-06-25T13:15:41Z</dcterms:modified>
</cp:coreProperties>
</file>