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handoutMasterIdLst>
    <p:handoutMasterId r:id="rId15"/>
  </p:handoutMasterIdLst>
  <p:sldIdLst>
    <p:sldId id="256" r:id="rId2"/>
    <p:sldId id="270" r:id="rId3"/>
    <p:sldId id="278" r:id="rId4"/>
    <p:sldId id="273" r:id="rId5"/>
    <p:sldId id="274" r:id="rId6"/>
    <p:sldId id="275" r:id="rId7"/>
    <p:sldId id="283" r:id="rId8"/>
    <p:sldId id="279" r:id="rId9"/>
    <p:sldId id="276" r:id="rId10"/>
    <p:sldId id="277" r:id="rId11"/>
    <p:sldId id="284" r:id="rId12"/>
    <p:sldId id="281" r:id="rId13"/>
    <p:sldId id="28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son Locke" initials="ML" lastIdx="12" clrIdx="0">
    <p:extLst>
      <p:ext uri="{19B8F6BF-5375-455C-9EA6-DF929625EA0E}">
        <p15:presenceInfo xmlns:p15="http://schemas.microsoft.com/office/powerpoint/2012/main" userId="S-1-5-21-1670209030-2319971528-577484871-118356" providerId="AD"/>
      </p:ext>
    </p:extLst>
  </p:cmAuthor>
  <p:cmAuthor id="2" name="Patrick Kasparian" initials="PK" lastIdx="6" clrIdx="1">
    <p:extLst>
      <p:ext uri="{19B8F6BF-5375-455C-9EA6-DF929625EA0E}">
        <p15:presenceInfo xmlns:p15="http://schemas.microsoft.com/office/powerpoint/2012/main" userId="S-1-5-21-1670209030-2319971528-577484871-426156" providerId="AD"/>
      </p:ext>
    </p:extLst>
  </p:cmAuthor>
  <p:cmAuthor id="3" name="Laura Horvath" initials="LH" lastIdx="1" clrIdx="2">
    <p:extLst>
      <p:ext uri="{19B8F6BF-5375-455C-9EA6-DF929625EA0E}">
        <p15:presenceInfo xmlns:p15="http://schemas.microsoft.com/office/powerpoint/2012/main" userId="S-1-5-21-1670209030-2319971528-577484871-71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80B6"/>
    <a:srgbClr val="9999FF"/>
    <a:srgbClr val="563E82"/>
    <a:srgbClr val="0060A0"/>
    <a:srgbClr val="2C8C9E"/>
    <a:srgbClr val="EB6F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82" autoAdjust="0"/>
    <p:restoredTop sz="94665"/>
  </p:normalViewPr>
  <p:slideViewPr>
    <p:cSldViewPr snapToGrid="0" snapToObjects="1">
      <p:cViewPr varScale="1">
        <p:scale>
          <a:sx n="73" d="100"/>
          <a:sy n="73" d="100"/>
        </p:scale>
        <p:origin x="870" y="66"/>
      </p:cViewPr>
      <p:guideLst/>
    </p:cSldViewPr>
  </p:slideViewPr>
  <p:notesTextViewPr>
    <p:cViewPr>
      <p:scale>
        <a:sx n="1" d="1"/>
        <a:sy n="1" d="1"/>
      </p:scale>
      <p:origin x="0" y="0"/>
    </p:cViewPr>
  </p:notesTextViewPr>
  <p:notesViewPr>
    <p:cSldViewPr snapToGrid="0" snapToObjects="1">
      <p:cViewPr varScale="1">
        <p:scale>
          <a:sx n="86" d="100"/>
          <a:sy n="86" d="100"/>
        </p:scale>
        <p:origin x="27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7DC209-1214-7D4B-B7C2-A897FC173A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256920EA-D54C-994A-A80D-DA924DDFA5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E7A541E-E24A-994B-A018-B7C75B4468D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70D7DA-8BD5-DD44-B226-C9B554BE4E14}" type="slidenum">
              <a:rPr lang="en-US" smtClean="0"/>
              <a:t>‹#›</a:t>
            </a:fld>
            <a:endParaRPr lang="en-US"/>
          </a:p>
        </p:txBody>
      </p:sp>
    </p:spTree>
    <p:extLst>
      <p:ext uri="{BB962C8B-B14F-4D97-AF65-F5344CB8AC3E}">
        <p14:creationId xmlns:p14="http://schemas.microsoft.com/office/powerpoint/2010/main" val="2345118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563E8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algn="ctr">
              <a:defRPr sz="5000">
                <a:solidFill>
                  <a:schemeClr val="bg1"/>
                </a:solidFill>
                <a:latin typeface="MarkPro" panose="020B0504020101010102" pitchFamily="34" charset="77"/>
              </a:defRPr>
            </a:lvl1pPr>
          </a:lstStyle>
          <a:p>
            <a:r>
              <a:rPr lang="en-US" dirty="0"/>
              <a:t>DOCUMENT TITLE</a:t>
            </a:r>
          </a:p>
        </p:txBody>
      </p:sp>
      <p:sp>
        <p:nvSpPr>
          <p:cNvPr id="3" name="Subtitle 2"/>
          <p:cNvSpPr>
            <a:spLocks noGrp="1"/>
          </p:cNvSpPr>
          <p:nvPr>
            <p:ph type="subTitle" idx="1" hasCustomPrompt="1"/>
          </p:nvPr>
        </p:nvSpPr>
        <p:spPr>
          <a:xfrm>
            <a:off x="685800" y="3602038"/>
            <a:ext cx="7772400" cy="1655762"/>
          </a:xfrm>
        </p:spPr>
        <p:txBody>
          <a:bodyPr>
            <a:normAutofit/>
          </a:bodyPr>
          <a:lstStyle>
            <a:lvl1pPr marL="0" indent="0" algn="ctr">
              <a:buNone/>
              <a:defRPr sz="2400">
                <a:solidFill>
                  <a:schemeClr val="bg1"/>
                </a:solidFill>
                <a:latin typeface="MarkPro" panose="020B0504020101010102"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Document subtitle</a:t>
            </a:r>
          </a:p>
        </p:txBody>
      </p:sp>
      <p:pic>
        <p:nvPicPr>
          <p:cNvPr id="7" name="Picture 6">
            <a:extLst>
              <a:ext uri="{FF2B5EF4-FFF2-40B4-BE49-F238E27FC236}">
                <a16:creationId xmlns:a16="http://schemas.microsoft.com/office/drawing/2014/main" id="{A80734E4-516F-514F-A319-68D1AEE737A7}"/>
              </a:ext>
            </a:extLst>
          </p:cNvPr>
          <p:cNvPicPr>
            <a:picLocks noChangeAspect="1"/>
          </p:cNvPicPr>
          <p:nvPr userDrawn="1"/>
        </p:nvPicPr>
        <p:blipFill>
          <a:blip r:embed="rId2"/>
          <a:stretch>
            <a:fillRect/>
          </a:stretch>
        </p:blipFill>
        <p:spPr>
          <a:xfrm>
            <a:off x="6226824" y="369493"/>
            <a:ext cx="2537763" cy="487479"/>
          </a:xfrm>
          <a:prstGeom prst="rect">
            <a:avLst/>
          </a:prstGeom>
        </p:spPr>
      </p:pic>
    </p:spTree>
    <p:extLst>
      <p:ext uri="{BB962C8B-B14F-4D97-AF65-F5344CB8AC3E}">
        <p14:creationId xmlns:p14="http://schemas.microsoft.com/office/powerpoint/2010/main" val="1342508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16E9B716-5E48-B54F-9981-A410EE5C88F1}"/>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8" name="Rectangle 7">
            <a:extLst>
              <a:ext uri="{FF2B5EF4-FFF2-40B4-BE49-F238E27FC236}">
                <a16:creationId xmlns:a16="http://schemas.microsoft.com/office/drawing/2014/main" id="{9535DA5F-1475-D24A-87A2-7BC54CC8C431}"/>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57A7623-16C4-8844-93FB-D3C02D59F7D9}"/>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11" name="Text Placeholder 15">
            <a:extLst>
              <a:ext uri="{FF2B5EF4-FFF2-40B4-BE49-F238E27FC236}">
                <a16:creationId xmlns:a16="http://schemas.microsoft.com/office/drawing/2014/main" id="{66CE99B6-E8DF-804C-BF49-0C5B2E7CC1B7}"/>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Tree>
    <p:extLst>
      <p:ext uri="{BB962C8B-B14F-4D97-AF65-F5344CB8AC3E}">
        <p14:creationId xmlns:p14="http://schemas.microsoft.com/office/powerpoint/2010/main" val="182505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6F0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591" y="3044465"/>
            <a:ext cx="8424764" cy="769069"/>
          </a:xfrm>
        </p:spPr>
        <p:txBody>
          <a:bodyPr>
            <a:noAutofit/>
          </a:bodyPr>
          <a:lstStyle>
            <a:lvl1pPr>
              <a:defRPr sz="3200" b="1">
                <a:solidFill>
                  <a:schemeClr val="bg1"/>
                </a:solidFill>
              </a:defRPr>
            </a:lvl1pPr>
          </a:lstStyle>
          <a:p>
            <a:r>
              <a:rPr lang="en-US" dirty="0"/>
              <a:t>CLICK TO EDIT MASTER TITLE SLIDE</a:t>
            </a:r>
          </a:p>
        </p:txBody>
      </p:sp>
      <p:pic>
        <p:nvPicPr>
          <p:cNvPr id="10" name="Picture 9">
            <a:extLst>
              <a:ext uri="{FF2B5EF4-FFF2-40B4-BE49-F238E27FC236}">
                <a16:creationId xmlns:a16="http://schemas.microsoft.com/office/drawing/2014/main" id="{E5F2629D-45D4-BB48-B81C-72F1A6248748}"/>
              </a:ext>
            </a:extLst>
          </p:cNvPr>
          <p:cNvPicPr>
            <a:picLocks noChangeAspect="1"/>
          </p:cNvPicPr>
          <p:nvPr userDrawn="1"/>
        </p:nvPicPr>
        <p:blipFill>
          <a:blip r:embed="rId2"/>
          <a:stretch>
            <a:fillRect/>
          </a:stretch>
        </p:blipFill>
        <p:spPr>
          <a:xfrm>
            <a:off x="8578927" y="258002"/>
            <a:ext cx="323162" cy="538604"/>
          </a:xfrm>
          <a:prstGeom prst="rect">
            <a:avLst/>
          </a:prstGeom>
        </p:spPr>
      </p:pic>
    </p:spTree>
    <p:extLst>
      <p:ext uri="{BB962C8B-B14F-4D97-AF65-F5344CB8AC3E}">
        <p14:creationId xmlns:p14="http://schemas.microsoft.com/office/powerpoint/2010/main" val="638254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rgbClr val="0060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591" y="3044465"/>
            <a:ext cx="8424764" cy="769069"/>
          </a:xfrm>
        </p:spPr>
        <p:txBody>
          <a:bodyPr>
            <a:noAutofit/>
          </a:bodyPr>
          <a:lstStyle>
            <a:lvl1pPr>
              <a:defRPr sz="3200" b="1">
                <a:solidFill>
                  <a:schemeClr val="bg1"/>
                </a:solidFill>
              </a:defRPr>
            </a:lvl1pPr>
          </a:lstStyle>
          <a:p>
            <a:r>
              <a:rPr lang="en-US" dirty="0"/>
              <a:t>CLICK TO EDIT MASTER TITLE SLIDE</a:t>
            </a:r>
          </a:p>
        </p:txBody>
      </p:sp>
      <p:pic>
        <p:nvPicPr>
          <p:cNvPr id="10" name="Picture 9">
            <a:extLst>
              <a:ext uri="{FF2B5EF4-FFF2-40B4-BE49-F238E27FC236}">
                <a16:creationId xmlns:a16="http://schemas.microsoft.com/office/drawing/2014/main" id="{E5F2629D-45D4-BB48-B81C-72F1A6248748}"/>
              </a:ext>
            </a:extLst>
          </p:cNvPr>
          <p:cNvPicPr>
            <a:picLocks noChangeAspect="1"/>
          </p:cNvPicPr>
          <p:nvPr userDrawn="1"/>
        </p:nvPicPr>
        <p:blipFill>
          <a:blip r:embed="rId2"/>
          <a:stretch>
            <a:fillRect/>
          </a:stretch>
        </p:blipFill>
        <p:spPr>
          <a:xfrm>
            <a:off x="8578927" y="258002"/>
            <a:ext cx="323162" cy="538604"/>
          </a:xfrm>
          <a:prstGeom prst="rect">
            <a:avLst/>
          </a:prstGeom>
        </p:spPr>
      </p:pic>
    </p:spTree>
    <p:extLst>
      <p:ext uri="{BB962C8B-B14F-4D97-AF65-F5344CB8AC3E}">
        <p14:creationId xmlns:p14="http://schemas.microsoft.com/office/powerpoint/2010/main" val="29158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2_Title Only">
    <p:bg>
      <p:bgPr>
        <a:solidFill>
          <a:srgbClr val="2C8C9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591" y="3044465"/>
            <a:ext cx="8424764" cy="769069"/>
          </a:xfrm>
        </p:spPr>
        <p:txBody>
          <a:bodyPr>
            <a:noAutofit/>
          </a:bodyPr>
          <a:lstStyle>
            <a:lvl1pPr>
              <a:defRPr sz="3200" b="1">
                <a:solidFill>
                  <a:schemeClr val="bg1"/>
                </a:solidFill>
              </a:defRPr>
            </a:lvl1pPr>
          </a:lstStyle>
          <a:p>
            <a:r>
              <a:rPr lang="en-US" dirty="0"/>
              <a:t>CLICK TO EDIT MASTER TITLE SLIDE</a:t>
            </a:r>
          </a:p>
        </p:txBody>
      </p:sp>
      <p:pic>
        <p:nvPicPr>
          <p:cNvPr id="10" name="Picture 9">
            <a:extLst>
              <a:ext uri="{FF2B5EF4-FFF2-40B4-BE49-F238E27FC236}">
                <a16:creationId xmlns:a16="http://schemas.microsoft.com/office/drawing/2014/main" id="{E5F2629D-45D4-BB48-B81C-72F1A6248748}"/>
              </a:ext>
            </a:extLst>
          </p:cNvPr>
          <p:cNvPicPr>
            <a:picLocks noChangeAspect="1"/>
          </p:cNvPicPr>
          <p:nvPr userDrawn="1"/>
        </p:nvPicPr>
        <p:blipFill>
          <a:blip r:embed="rId2"/>
          <a:stretch>
            <a:fillRect/>
          </a:stretch>
        </p:blipFill>
        <p:spPr>
          <a:xfrm>
            <a:off x="8578927" y="258002"/>
            <a:ext cx="323162" cy="538604"/>
          </a:xfrm>
          <a:prstGeom prst="rect">
            <a:avLst/>
          </a:prstGeom>
        </p:spPr>
      </p:pic>
    </p:spTree>
    <p:extLst>
      <p:ext uri="{BB962C8B-B14F-4D97-AF65-F5344CB8AC3E}">
        <p14:creationId xmlns:p14="http://schemas.microsoft.com/office/powerpoint/2010/main" val="323271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563E8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1757" y="1709739"/>
            <a:ext cx="6467706" cy="2003617"/>
          </a:xfrm>
        </p:spPr>
        <p:txBody>
          <a:bodyPr anchor="b">
            <a:normAutofit/>
          </a:bodyPr>
          <a:lstStyle>
            <a:lvl1pPr algn="ctr">
              <a:defRPr sz="5000">
                <a:solidFill>
                  <a:schemeClr val="bg1"/>
                </a:solidFill>
                <a:latin typeface="MarkPro" panose="020B0504020101010102" pitchFamily="34" charset="77"/>
              </a:defRPr>
            </a:lvl1pPr>
          </a:lstStyle>
          <a:p>
            <a:r>
              <a:rPr lang="en-US" dirty="0"/>
              <a:t>DOCUMENT TITLE </a:t>
            </a:r>
          </a:p>
        </p:txBody>
      </p:sp>
      <p:sp>
        <p:nvSpPr>
          <p:cNvPr id="3" name="Text Placeholder 2"/>
          <p:cNvSpPr>
            <a:spLocks noGrp="1"/>
          </p:cNvSpPr>
          <p:nvPr>
            <p:ph type="body" idx="1" hasCustomPrompt="1"/>
          </p:nvPr>
        </p:nvSpPr>
        <p:spPr>
          <a:xfrm>
            <a:off x="2341757" y="3834629"/>
            <a:ext cx="6467706" cy="1053655"/>
          </a:xfrm>
        </p:spPr>
        <p:txBody>
          <a:bodyPr/>
          <a:lstStyle>
            <a:lvl1pPr marL="0" indent="0" algn="ctr">
              <a:buNone/>
              <a:defRPr sz="2400">
                <a:solidFill>
                  <a:schemeClr val="bg1"/>
                </a:solidFill>
                <a:latin typeface="MarkPro" panose="020B0504020101010102"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Document Subtitle</a:t>
            </a:r>
          </a:p>
        </p:txBody>
      </p:sp>
      <p:sp>
        <p:nvSpPr>
          <p:cNvPr id="4" name="Date Placeholder 3"/>
          <p:cNvSpPr>
            <a:spLocks noGrp="1"/>
          </p:cNvSpPr>
          <p:nvPr>
            <p:ph type="dt" sz="half" idx="10"/>
          </p:nvPr>
        </p:nvSpPr>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5C34A037-C8CB-3B46-A291-4B737090E040}"/>
              </a:ext>
            </a:extLst>
          </p:cNvPr>
          <p:cNvPicPr>
            <a:picLocks noChangeAspect="1"/>
          </p:cNvPicPr>
          <p:nvPr userDrawn="1"/>
        </p:nvPicPr>
        <p:blipFill>
          <a:blip r:embed="rId2"/>
          <a:stretch>
            <a:fillRect/>
          </a:stretch>
        </p:blipFill>
        <p:spPr>
          <a:xfrm>
            <a:off x="826383" y="2186870"/>
            <a:ext cx="1227208" cy="2045348"/>
          </a:xfrm>
          <a:prstGeom prst="rect">
            <a:avLst/>
          </a:prstGeom>
        </p:spPr>
      </p:pic>
    </p:spTree>
    <p:extLst>
      <p:ext uri="{BB962C8B-B14F-4D97-AF65-F5344CB8AC3E}">
        <p14:creationId xmlns:p14="http://schemas.microsoft.com/office/powerpoint/2010/main" val="88118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a:solidFill>
                  <a:srgbClr val="563E82"/>
                </a:solidFill>
              </a:defRPr>
            </a:lvl1pPr>
          </a:lstStyle>
          <a:p>
            <a:r>
              <a:rPr lang="en-US" dirty="0"/>
              <a:t>AGENDA </a:t>
            </a:r>
          </a:p>
        </p:txBody>
      </p:sp>
      <p:sp>
        <p:nvSpPr>
          <p:cNvPr id="4" name="Date Placeholder 3"/>
          <p:cNvSpPr>
            <a:spLocks noGrp="1"/>
          </p:cNvSpPr>
          <p:nvPr>
            <p:ph type="dt" sz="half" idx="10"/>
          </p:nvPr>
        </p:nvSpPr>
        <p:spPr>
          <a:xfrm>
            <a:off x="628650" y="6356350"/>
            <a:ext cx="2057400" cy="365125"/>
          </a:xfrm>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C2622B5C-2B26-4346-984F-ECE70EE15711}"/>
              </a:ext>
            </a:extLst>
          </p:cNvPr>
          <p:cNvPicPr>
            <a:picLocks noChangeAspect="1"/>
          </p:cNvPicPr>
          <p:nvPr userDrawn="1"/>
        </p:nvPicPr>
        <p:blipFill>
          <a:blip r:embed="rId2"/>
          <a:stretch>
            <a:fillRect/>
          </a:stretch>
        </p:blipFill>
        <p:spPr>
          <a:xfrm>
            <a:off x="7292094" y="194560"/>
            <a:ext cx="1518261" cy="291643"/>
          </a:xfrm>
          <a:prstGeom prst="rect">
            <a:avLst/>
          </a:prstGeom>
        </p:spPr>
      </p:pic>
      <p:pic>
        <p:nvPicPr>
          <p:cNvPr id="17" name="Picture 16">
            <a:extLst>
              <a:ext uri="{FF2B5EF4-FFF2-40B4-BE49-F238E27FC236}">
                <a16:creationId xmlns:a16="http://schemas.microsoft.com/office/drawing/2014/main" id="{C16B902F-A677-CE49-90CD-999427DC74F8}"/>
              </a:ext>
            </a:extLst>
          </p:cNvPr>
          <p:cNvPicPr>
            <a:picLocks noChangeAspect="1"/>
          </p:cNvPicPr>
          <p:nvPr userDrawn="1"/>
        </p:nvPicPr>
        <p:blipFill>
          <a:blip r:embed="rId3"/>
          <a:stretch>
            <a:fillRect/>
          </a:stretch>
        </p:blipFill>
        <p:spPr>
          <a:xfrm>
            <a:off x="6898265" y="388464"/>
            <a:ext cx="1894037" cy="366250"/>
          </a:xfrm>
          <a:prstGeom prst="rect">
            <a:avLst/>
          </a:prstGeom>
        </p:spPr>
      </p:pic>
      <p:sp>
        <p:nvSpPr>
          <p:cNvPr id="18" name="Content Placeholder 2">
            <a:extLst>
              <a:ext uri="{FF2B5EF4-FFF2-40B4-BE49-F238E27FC236}">
                <a16:creationId xmlns:a16="http://schemas.microsoft.com/office/drawing/2014/main" id="{64717BDA-9472-3741-806D-AA810509EA8A}"/>
              </a:ext>
            </a:extLst>
          </p:cNvPr>
          <p:cNvSpPr>
            <a:spLocks noGrp="1"/>
          </p:cNvSpPr>
          <p:nvPr>
            <p:ph idx="1" hasCustomPrompt="1"/>
          </p:nvPr>
        </p:nvSpPr>
        <p:spPr>
          <a:xfrm>
            <a:off x="2488115" y="2134375"/>
            <a:ext cx="4167768" cy="1845074"/>
          </a:xfrm>
          <a:blipFill dpi="0" rotWithShape="1">
            <a:blip r:embed="rId4">
              <a:alphaModFix amt="10000"/>
            </a:blip>
            <a:srcRect/>
            <a:tile tx="0" ty="63500" sx="100000" sy="100000" flip="xy" algn="tl"/>
          </a:blipFill>
          <a:ln w="6350">
            <a:noFill/>
          </a:ln>
        </p:spPr>
        <p:txBody>
          <a:bodyPr wrap="square" tIns="108000" bIns="251999">
            <a:spAutoFit/>
          </a:bodyPr>
          <a:lstStyle>
            <a:lvl1pPr marL="0" indent="0" algn="ctr">
              <a:lnSpc>
                <a:spcPts val="3000"/>
              </a:lnSpc>
              <a:buFont typeface="STIXGeneral-Regular" pitchFamily="2" charset="2"/>
              <a:buNone/>
              <a:defRPr sz="1400" b="0" i="0">
                <a:solidFill>
                  <a:schemeClr val="tx1"/>
                </a:solidFill>
                <a:latin typeface="Helvetica Neue Light" panose="02000403000000020004" pitchFamily="2" charset="0"/>
                <a:ea typeface="Helvetica Neue Light" panose="02000403000000020004" pitchFamily="2" charset="0"/>
                <a:cs typeface="Helvetica Neue" panose="02000503000000020004" pitchFamily="2" charset="0"/>
              </a:defRPr>
            </a:lvl1pPr>
            <a:lvl2pPr marL="457200" indent="0" algn="ctr">
              <a:buFont typeface="STIXGeneral-Regular" pitchFamily="2" charset="2"/>
              <a:buNone/>
              <a:defRPr b="0"/>
            </a:lvl2pPr>
            <a:lvl3pPr marL="914400" indent="0" algn="ctr">
              <a:buFont typeface="STIXGeneral-Regular" pitchFamily="2" charset="2"/>
              <a:buNone/>
              <a:defRPr b="0"/>
            </a:lvl3pPr>
            <a:lvl4pPr marL="1371600" indent="0" algn="ctr">
              <a:buFont typeface="STIXGeneral-Regular" pitchFamily="2" charset="2"/>
              <a:buNone/>
              <a:defRPr b="0"/>
            </a:lvl4pPr>
            <a:lvl5pPr marL="1828800" indent="0" algn="ctr">
              <a:buFont typeface="STIXGeneral-Regular" pitchFamily="2" charset="2"/>
              <a:buNone/>
              <a:defRPr b="0"/>
            </a:lvl5pPr>
          </a:lstStyle>
          <a:p>
            <a:pPr lvl="0"/>
            <a:r>
              <a:rPr lang="en-US" dirty="0"/>
              <a:t>Point 1</a:t>
            </a:r>
            <a:br>
              <a:rPr lang="en-US" dirty="0"/>
            </a:br>
            <a:r>
              <a:rPr lang="en-US" dirty="0"/>
              <a:t>Point 2</a:t>
            </a:r>
            <a:br>
              <a:rPr lang="en-US" dirty="0"/>
            </a:br>
            <a:r>
              <a:rPr lang="en-US" dirty="0"/>
              <a:t>Point 3</a:t>
            </a:r>
            <a:br>
              <a:rPr lang="en-US" dirty="0"/>
            </a:br>
            <a:r>
              <a:rPr lang="en-US" dirty="0"/>
              <a:t>Point 4</a:t>
            </a:r>
          </a:p>
        </p:txBody>
      </p:sp>
    </p:spTree>
    <p:extLst>
      <p:ext uri="{BB962C8B-B14F-4D97-AF65-F5344CB8AC3E}">
        <p14:creationId xmlns:p14="http://schemas.microsoft.com/office/powerpoint/2010/main" val="359036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563E82"/>
                </a:solidFill>
              </a:defRPr>
            </a:lvl1pPr>
          </a:lstStyle>
          <a:p>
            <a:r>
              <a:rPr lang="en-US" dirty="0"/>
              <a:t>SLIDE TITLE</a:t>
            </a:r>
          </a:p>
        </p:txBody>
      </p:sp>
      <p:sp>
        <p:nvSpPr>
          <p:cNvPr id="3" name="Content Placeholder 2"/>
          <p:cNvSpPr>
            <a:spLocks noGrp="1"/>
          </p:cNvSpPr>
          <p:nvPr>
            <p:ph idx="1"/>
          </p:nvPr>
        </p:nvSpPr>
        <p:spPr>
          <a:xfrm>
            <a:off x="628649" y="2134375"/>
            <a:ext cx="7886700" cy="3723937"/>
          </a:xfrm>
        </p:spPr>
        <p:txBody>
          <a:bodyPr>
            <a:normAutofit/>
          </a:bodyPr>
          <a:lstStyle>
            <a:lvl1pPr marL="0" indent="0">
              <a:buNone/>
              <a:defRPr sz="1600"/>
            </a:lvl1pPr>
          </a:lstStyle>
          <a:p>
            <a:pPr lvl="0"/>
            <a:r>
              <a:rPr lang="en-US" dirty="0"/>
              <a:t>Click to edit Master text styles</a:t>
            </a:r>
          </a:p>
        </p:txBody>
      </p:sp>
      <p:sp>
        <p:nvSpPr>
          <p:cNvPr id="4" name="Date Placeholder 3"/>
          <p:cNvSpPr>
            <a:spLocks noGrp="1"/>
          </p:cNvSpPr>
          <p:nvPr>
            <p:ph type="dt" sz="half" idx="10"/>
          </p:nvPr>
        </p:nvSpPr>
        <p:spPr>
          <a:xfrm>
            <a:off x="628650" y="6356350"/>
            <a:ext cx="2057400" cy="365125"/>
          </a:xfrm>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C2622B5C-2B26-4346-984F-ECE70EE15711}"/>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8" name="Rectangle 7">
            <a:extLst>
              <a:ext uri="{FF2B5EF4-FFF2-40B4-BE49-F238E27FC236}">
                <a16:creationId xmlns:a16="http://schemas.microsoft.com/office/drawing/2014/main" id="{87E36ADC-651D-6047-9F8F-15367F87BD07}"/>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5A75119-2C1E-7942-B6BC-B03DDF6DEE53}"/>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16" name="Text Placeholder 15">
            <a:extLst>
              <a:ext uri="{FF2B5EF4-FFF2-40B4-BE49-F238E27FC236}">
                <a16:creationId xmlns:a16="http://schemas.microsoft.com/office/drawing/2014/main" id="{A63C5E70-4917-FA40-9C9F-7D8A7E9FD2A9}"/>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Tree>
    <p:extLst>
      <p:ext uri="{BB962C8B-B14F-4D97-AF65-F5344CB8AC3E}">
        <p14:creationId xmlns:p14="http://schemas.microsoft.com/office/powerpoint/2010/main" val="353568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49" y="1365306"/>
            <a:ext cx="3886200" cy="769069"/>
          </a:xfrm>
        </p:spPr>
        <p:txBody>
          <a:bodyPr/>
          <a:lstStyle>
            <a:lvl1pPr>
              <a:defRPr>
                <a:solidFill>
                  <a:srgbClr val="563E82"/>
                </a:solidFill>
              </a:defRPr>
            </a:lvl1pPr>
          </a:lstStyle>
          <a:p>
            <a:r>
              <a:rPr lang="en-US" dirty="0"/>
              <a:t>SLIDE TITLE</a:t>
            </a:r>
          </a:p>
        </p:txBody>
      </p:sp>
      <p:sp>
        <p:nvSpPr>
          <p:cNvPr id="3" name="Content Placeholder 2"/>
          <p:cNvSpPr>
            <a:spLocks noGrp="1"/>
          </p:cNvSpPr>
          <p:nvPr>
            <p:ph sz="half" idx="1" hasCustomPrompt="1"/>
          </p:nvPr>
        </p:nvSpPr>
        <p:spPr>
          <a:xfrm>
            <a:off x="628650" y="2263697"/>
            <a:ext cx="3886200" cy="3913265"/>
          </a:xfrm>
        </p:spPr>
        <p:txBody>
          <a:bodyPr>
            <a:normAutofit/>
          </a:bodyPr>
          <a:lstStyle>
            <a:lvl1pPr marL="0" indent="0">
              <a:buNone/>
              <a:defRPr sz="1600"/>
            </a:lvl1pPr>
          </a:lstStyle>
          <a:p>
            <a:pPr lvl="0"/>
            <a:r>
              <a:rPr lang="en-US" sz="1600" dirty="0"/>
              <a:t>Edit mast text styles</a:t>
            </a:r>
            <a:endParaRPr lang="en-US" dirty="0"/>
          </a:p>
        </p:txBody>
      </p:sp>
      <p:sp>
        <p:nvSpPr>
          <p:cNvPr id="5" name="Date Placeholder 4"/>
          <p:cNvSpPr>
            <a:spLocks noGrp="1"/>
          </p:cNvSpPr>
          <p:nvPr>
            <p:ph type="dt" sz="half" idx="10"/>
          </p:nvPr>
        </p:nvSpPr>
        <p:spPr/>
        <p:txBody>
          <a:bodyPr/>
          <a:lstStyle/>
          <a:p>
            <a:fld id="{4DB75E45-E9BE-9D4C-BF33-13103520381B}"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06F41-20F3-7F42-8B27-3B37AD6D179A}" type="slidenum">
              <a:rPr lang="en-US" smtClean="0"/>
              <a:t>‹#›</a:t>
            </a:fld>
            <a:endParaRPr lang="en-US"/>
          </a:p>
        </p:txBody>
      </p:sp>
      <p:pic>
        <p:nvPicPr>
          <p:cNvPr id="8" name="Picture 7">
            <a:extLst>
              <a:ext uri="{FF2B5EF4-FFF2-40B4-BE49-F238E27FC236}">
                <a16:creationId xmlns:a16="http://schemas.microsoft.com/office/drawing/2014/main" id="{37E0874B-A09B-D940-9C3E-FDEE9B5844E5}"/>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9" name="Rectangle 8">
            <a:extLst>
              <a:ext uri="{FF2B5EF4-FFF2-40B4-BE49-F238E27FC236}">
                <a16:creationId xmlns:a16="http://schemas.microsoft.com/office/drawing/2014/main" id="{87D7669C-3EB7-1442-89EB-E9D9F27F7159}"/>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0C172A78-0D16-EA4A-9F7E-F74C81BFBD2F}"/>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12" name="Text Placeholder 15">
            <a:extLst>
              <a:ext uri="{FF2B5EF4-FFF2-40B4-BE49-F238E27FC236}">
                <a16:creationId xmlns:a16="http://schemas.microsoft.com/office/drawing/2014/main" id="{7EFA6C18-D03B-A441-9C1B-5A99E87F42DB}"/>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
        <p:nvSpPr>
          <p:cNvPr id="14" name="Picture Placeholder 13">
            <a:extLst>
              <a:ext uri="{FF2B5EF4-FFF2-40B4-BE49-F238E27FC236}">
                <a16:creationId xmlns:a16="http://schemas.microsoft.com/office/drawing/2014/main" id="{DEC7F003-46B6-C849-99B3-A3DC132F2B45}"/>
              </a:ext>
            </a:extLst>
          </p:cNvPr>
          <p:cNvSpPr>
            <a:spLocks noGrp="1"/>
          </p:cNvSpPr>
          <p:nvPr>
            <p:ph type="pic" sz="quarter" idx="14"/>
          </p:nvPr>
        </p:nvSpPr>
        <p:spPr>
          <a:xfrm>
            <a:off x="4750420" y="0"/>
            <a:ext cx="4404731" cy="6858000"/>
          </a:xfrm>
          <a:solidFill>
            <a:schemeClr val="bg1">
              <a:lumMod val="85000"/>
            </a:schemeClr>
          </a:solidFill>
        </p:spPr>
        <p:txBody>
          <a:bodyPr/>
          <a:lstStyle/>
          <a:p>
            <a:endParaRPr lang="en-US"/>
          </a:p>
        </p:txBody>
      </p:sp>
    </p:spTree>
    <p:extLst>
      <p:ext uri="{BB962C8B-B14F-4D97-AF65-F5344CB8AC3E}">
        <p14:creationId xmlns:p14="http://schemas.microsoft.com/office/powerpoint/2010/main" val="2376540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2306" y="1365306"/>
            <a:ext cx="3886200" cy="769069"/>
          </a:xfrm>
        </p:spPr>
        <p:txBody>
          <a:bodyPr/>
          <a:lstStyle>
            <a:lvl1pPr>
              <a:defRPr>
                <a:solidFill>
                  <a:srgbClr val="563E82"/>
                </a:solidFill>
              </a:defRPr>
            </a:lvl1pPr>
          </a:lstStyle>
          <a:p>
            <a:r>
              <a:rPr lang="en-US" dirty="0"/>
              <a:t>SLIDE TITLE</a:t>
            </a:r>
          </a:p>
        </p:txBody>
      </p:sp>
      <p:sp>
        <p:nvSpPr>
          <p:cNvPr id="3" name="Content Placeholder 2"/>
          <p:cNvSpPr>
            <a:spLocks noGrp="1"/>
          </p:cNvSpPr>
          <p:nvPr>
            <p:ph sz="half" idx="1" hasCustomPrompt="1"/>
          </p:nvPr>
        </p:nvSpPr>
        <p:spPr>
          <a:xfrm>
            <a:off x="4622307" y="2263697"/>
            <a:ext cx="3886200" cy="3913265"/>
          </a:xfrm>
        </p:spPr>
        <p:txBody>
          <a:bodyPr>
            <a:normAutofit/>
          </a:bodyPr>
          <a:lstStyle>
            <a:lvl1pPr marL="0" indent="0">
              <a:buNone/>
              <a:defRPr sz="1600"/>
            </a:lvl1pPr>
          </a:lstStyle>
          <a:p>
            <a:pPr lvl="0"/>
            <a:r>
              <a:rPr lang="en-US" sz="1600" dirty="0"/>
              <a:t>Edit mast text styles</a:t>
            </a:r>
            <a:endParaRPr lang="en-US" dirty="0"/>
          </a:p>
        </p:txBody>
      </p:sp>
      <p:sp>
        <p:nvSpPr>
          <p:cNvPr id="5" name="Date Placeholder 4"/>
          <p:cNvSpPr>
            <a:spLocks noGrp="1"/>
          </p:cNvSpPr>
          <p:nvPr>
            <p:ph type="dt" sz="half" idx="10"/>
          </p:nvPr>
        </p:nvSpPr>
        <p:spPr/>
        <p:txBody>
          <a:bodyPr/>
          <a:lstStyle/>
          <a:p>
            <a:fld id="{4DB75E45-E9BE-9D4C-BF33-13103520381B}" type="datetimeFigureOut">
              <a:rPr lang="en-US" smtClean="0"/>
              <a:t>3/23/2022</a:t>
            </a:fld>
            <a:endParaRPr lang="en-US"/>
          </a:p>
        </p:txBody>
      </p:sp>
      <p:sp>
        <p:nvSpPr>
          <p:cNvPr id="7" name="Slide Number Placeholder 6"/>
          <p:cNvSpPr>
            <a:spLocks noGrp="1"/>
          </p:cNvSpPr>
          <p:nvPr>
            <p:ph type="sldNum" sz="quarter" idx="12"/>
          </p:nvPr>
        </p:nvSpPr>
        <p:spPr/>
        <p:txBody>
          <a:bodyPr/>
          <a:lstStyle/>
          <a:p>
            <a:fld id="{05606F41-20F3-7F42-8B27-3B37AD6D179A}" type="slidenum">
              <a:rPr lang="en-US" smtClean="0"/>
              <a:t>‹#›</a:t>
            </a:fld>
            <a:endParaRPr lang="en-US"/>
          </a:p>
        </p:txBody>
      </p:sp>
      <p:pic>
        <p:nvPicPr>
          <p:cNvPr id="8" name="Picture 7">
            <a:extLst>
              <a:ext uri="{FF2B5EF4-FFF2-40B4-BE49-F238E27FC236}">
                <a16:creationId xmlns:a16="http://schemas.microsoft.com/office/drawing/2014/main" id="{37E0874B-A09B-D940-9C3E-FDEE9B5844E5}"/>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12" name="Text Placeholder 15">
            <a:extLst>
              <a:ext uri="{FF2B5EF4-FFF2-40B4-BE49-F238E27FC236}">
                <a16:creationId xmlns:a16="http://schemas.microsoft.com/office/drawing/2014/main" id="{7EFA6C18-D03B-A441-9C1B-5A99E87F42DB}"/>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
        <p:nvSpPr>
          <p:cNvPr id="14" name="Picture Placeholder 13">
            <a:extLst>
              <a:ext uri="{FF2B5EF4-FFF2-40B4-BE49-F238E27FC236}">
                <a16:creationId xmlns:a16="http://schemas.microsoft.com/office/drawing/2014/main" id="{DEC7F003-46B6-C849-99B3-A3DC132F2B45}"/>
              </a:ext>
            </a:extLst>
          </p:cNvPr>
          <p:cNvSpPr>
            <a:spLocks noGrp="1"/>
          </p:cNvSpPr>
          <p:nvPr>
            <p:ph type="pic" sz="quarter" idx="14"/>
          </p:nvPr>
        </p:nvSpPr>
        <p:spPr>
          <a:xfrm>
            <a:off x="0" y="0"/>
            <a:ext cx="4404731" cy="6858000"/>
          </a:xfrm>
          <a:solidFill>
            <a:schemeClr val="bg1">
              <a:lumMod val="85000"/>
            </a:schemeClr>
          </a:solidFill>
        </p:spPr>
        <p:txBody>
          <a:bodyPr/>
          <a:lstStyle/>
          <a:p>
            <a:endParaRPr lang="en-US"/>
          </a:p>
        </p:txBody>
      </p:sp>
    </p:spTree>
    <p:extLst>
      <p:ext uri="{BB962C8B-B14F-4D97-AF65-F5344CB8AC3E}">
        <p14:creationId xmlns:p14="http://schemas.microsoft.com/office/powerpoint/2010/main" val="426416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563E82"/>
                </a:solidFill>
              </a:defRPr>
            </a:lvl1pPr>
          </a:lstStyle>
          <a:p>
            <a:r>
              <a:rPr lang="en-US" dirty="0"/>
              <a:t>SLIDE TITLE</a:t>
            </a:r>
          </a:p>
        </p:txBody>
      </p:sp>
      <p:sp>
        <p:nvSpPr>
          <p:cNvPr id="4" name="Date Placeholder 3"/>
          <p:cNvSpPr>
            <a:spLocks noGrp="1"/>
          </p:cNvSpPr>
          <p:nvPr>
            <p:ph type="dt" sz="half" idx="10"/>
          </p:nvPr>
        </p:nvSpPr>
        <p:spPr>
          <a:xfrm>
            <a:off x="628650" y="6356350"/>
            <a:ext cx="2057400" cy="365125"/>
          </a:xfrm>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C2622B5C-2B26-4346-984F-ECE70EE15711}"/>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8" name="Rectangle 7">
            <a:extLst>
              <a:ext uri="{FF2B5EF4-FFF2-40B4-BE49-F238E27FC236}">
                <a16:creationId xmlns:a16="http://schemas.microsoft.com/office/drawing/2014/main" id="{87E36ADC-651D-6047-9F8F-15367F87BD07}"/>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5A75119-2C1E-7942-B6BC-B03DDF6DEE53}"/>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16" name="Text Placeholder 15">
            <a:extLst>
              <a:ext uri="{FF2B5EF4-FFF2-40B4-BE49-F238E27FC236}">
                <a16:creationId xmlns:a16="http://schemas.microsoft.com/office/drawing/2014/main" id="{A63C5E70-4917-FA40-9C9F-7D8A7E9FD2A9}"/>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
        <p:nvSpPr>
          <p:cNvPr id="11" name="Content Placeholder 2">
            <a:extLst>
              <a:ext uri="{FF2B5EF4-FFF2-40B4-BE49-F238E27FC236}">
                <a16:creationId xmlns:a16="http://schemas.microsoft.com/office/drawing/2014/main" id="{31FB3CF8-8A5F-D34C-8773-33A848138E75}"/>
              </a:ext>
            </a:extLst>
          </p:cNvPr>
          <p:cNvSpPr>
            <a:spLocks noGrp="1"/>
          </p:cNvSpPr>
          <p:nvPr>
            <p:ph idx="1"/>
          </p:nvPr>
        </p:nvSpPr>
        <p:spPr>
          <a:xfrm>
            <a:off x="603908" y="4470755"/>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2" name="Content Placeholder 2">
            <a:extLst>
              <a:ext uri="{FF2B5EF4-FFF2-40B4-BE49-F238E27FC236}">
                <a16:creationId xmlns:a16="http://schemas.microsoft.com/office/drawing/2014/main" id="{D0438051-36F8-A64F-B814-4223706D3EA1}"/>
              </a:ext>
            </a:extLst>
          </p:cNvPr>
          <p:cNvSpPr>
            <a:spLocks noGrp="1"/>
          </p:cNvSpPr>
          <p:nvPr>
            <p:ph idx="14"/>
          </p:nvPr>
        </p:nvSpPr>
        <p:spPr>
          <a:xfrm>
            <a:off x="3289710" y="4479301"/>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3" name="Content Placeholder 2">
            <a:extLst>
              <a:ext uri="{FF2B5EF4-FFF2-40B4-BE49-F238E27FC236}">
                <a16:creationId xmlns:a16="http://schemas.microsoft.com/office/drawing/2014/main" id="{7D8F51DF-E12B-F241-954B-2D5C542A8369}"/>
              </a:ext>
            </a:extLst>
          </p:cNvPr>
          <p:cNvSpPr>
            <a:spLocks noGrp="1"/>
          </p:cNvSpPr>
          <p:nvPr>
            <p:ph idx="15"/>
          </p:nvPr>
        </p:nvSpPr>
        <p:spPr>
          <a:xfrm>
            <a:off x="5976014" y="4479301"/>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4" name="Picture Placeholder 14">
            <a:extLst>
              <a:ext uri="{FF2B5EF4-FFF2-40B4-BE49-F238E27FC236}">
                <a16:creationId xmlns:a16="http://schemas.microsoft.com/office/drawing/2014/main" id="{E628C629-82A2-5F40-9AC4-C83669163ED4}"/>
              </a:ext>
            </a:extLst>
          </p:cNvPr>
          <p:cNvSpPr>
            <a:spLocks noGrp="1"/>
          </p:cNvSpPr>
          <p:nvPr>
            <p:ph type="pic" sz="quarter" idx="17"/>
          </p:nvPr>
        </p:nvSpPr>
        <p:spPr>
          <a:xfrm>
            <a:off x="628649" y="2258647"/>
            <a:ext cx="2538836" cy="1671498"/>
          </a:xfrm>
          <a:solidFill>
            <a:schemeClr val="bg1">
              <a:lumMod val="95000"/>
            </a:schemeClr>
          </a:solidFill>
          <a:ln>
            <a:solidFill>
              <a:schemeClr val="bg1">
                <a:lumMod val="85000"/>
              </a:schemeClr>
            </a:solidFill>
          </a:ln>
        </p:spPr>
        <p:txBody>
          <a:bodyPr/>
          <a:lstStyle/>
          <a:p>
            <a:endParaRPr lang="en-US" dirty="0"/>
          </a:p>
        </p:txBody>
      </p:sp>
      <p:sp>
        <p:nvSpPr>
          <p:cNvPr id="15" name="Picture Placeholder 14">
            <a:extLst>
              <a:ext uri="{FF2B5EF4-FFF2-40B4-BE49-F238E27FC236}">
                <a16:creationId xmlns:a16="http://schemas.microsoft.com/office/drawing/2014/main" id="{B5F242AC-BD9C-3040-82DE-726A033A7E24}"/>
              </a:ext>
            </a:extLst>
          </p:cNvPr>
          <p:cNvSpPr>
            <a:spLocks noGrp="1"/>
          </p:cNvSpPr>
          <p:nvPr>
            <p:ph type="pic" sz="quarter" idx="18"/>
          </p:nvPr>
        </p:nvSpPr>
        <p:spPr>
          <a:xfrm>
            <a:off x="3289711" y="2258647"/>
            <a:ext cx="2538836" cy="1671498"/>
          </a:xfrm>
          <a:solidFill>
            <a:schemeClr val="bg1">
              <a:lumMod val="95000"/>
            </a:schemeClr>
          </a:solidFill>
          <a:ln>
            <a:solidFill>
              <a:schemeClr val="bg1">
                <a:lumMod val="85000"/>
              </a:schemeClr>
            </a:solidFill>
          </a:ln>
        </p:spPr>
        <p:txBody>
          <a:bodyPr/>
          <a:lstStyle/>
          <a:p>
            <a:endParaRPr lang="en-US"/>
          </a:p>
        </p:txBody>
      </p:sp>
      <p:sp>
        <p:nvSpPr>
          <p:cNvPr id="17" name="Picture Placeholder 14">
            <a:extLst>
              <a:ext uri="{FF2B5EF4-FFF2-40B4-BE49-F238E27FC236}">
                <a16:creationId xmlns:a16="http://schemas.microsoft.com/office/drawing/2014/main" id="{4212BF71-0A9B-6549-9B90-39906E7506DC}"/>
              </a:ext>
            </a:extLst>
          </p:cNvPr>
          <p:cNvSpPr>
            <a:spLocks noGrp="1"/>
          </p:cNvSpPr>
          <p:nvPr>
            <p:ph type="pic" sz="quarter" idx="19"/>
          </p:nvPr>
        </p:nvSpPr>
        <p:spPr>
          <a:xfrm>
            <a:off x="5951273" y="2258647"/>
            <a:ext cx="2558022" cy="1664436"/>
          </a:xfrm>
          <a:solidFill>
            <a:schemeClr val="bg1">
              <a:lumMod val="95000"/>
            </a:schemeClr>
          </a:solidFill>
          <a:ln>
            <a:solidFill>
              <a:schemeClr val="bg1">
                <a:lumMod val="85000"/>
              </a:schemeClr>
            </a:solidFill>
          </a:ln>
        </p:spPr>
        <p:txBody>
          <a:bodyPr/>
          <a:lstStyle/>
          <a:p>
            <a:endParaRPr lang="en-US"/>
          </a:p>
        </p:txBody>
      </p:sp>
      <p:sp>
        <p:nvSpPr>
          <p:cNvPr id="18" name="Text Placeholder 18">
            <a:extLst>
              <a:ext uri="{FF2B5EF4-FFF2-40B4-BE49-F238E27FC236}">
                <a16:creationId xmlns:a16="http://schemas.microsoft.com/office/drawing/2014/main" id="{439989E3-0BD5-2A4C-B970-CBA208C36FE9}"/>
              </a:ext>
            </a:extLst>
          </p:cNvPr>
          <p:cNvSpPr>
            <a:spLocks noGrp="1"/>
          </p:cNvSpPr>
          <p:nvPr>
            <p:ph type="body" sz="quarter" idx="20" hasCustomPrompt="1"/>
          </p:nvPr>
        </p:nvSpPr>
        <p:spPr>
          <a:xfrm>
            <a:off x="604406" y="4126604"/>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
        <p:nvSpPr>
          <p:cNvPr id="19" name="Text Placeholder 18">
            <a:extLst>
              <a:ext uri="{FF2B5EF4-FFF2-40B4-BE49-F238E27FC236}">
                <a16:creationId xmlns:a16="http://schemas.microsoft.com/office/drawing/2014/main" id="{025EBB40-0488-B241-8C35-8956D66670E1}"/>
              </a:ext>
            </a:extLst>
          </p:cNvPr>
          <p:cNvSpPr>
            <a:spLocks noGrp="1"/>
          </p:cNvSpPr>
          <p:nvPr>
            <p:ph type="body" sz="quarter" idx="21" hasCustomPrompt="1"/>
          </p:nvPr>
        </p:nvSpPr>
        <p:spPr>
          <a:xfrm>
            <a:off x="3290210" y="4135150"/>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
        <p:nvSpPr>
          <p:cNvPr id="20" name="Text Placeholder 18">
            <a:extLst>
              <a:ext uri="{FF2B5EF4-FFF2-40B4-BE49-F238E27FC236}">
                <a16:creationId xmlns:a16="http://schemas.microsoft.com/office/drawing/2014/main" id="{9D82F400-0262-7644-A63A-501BFE217D95}"/>
              </a:ext>
            </a:extLst>
          </p:cNvPr>
          <p:cNvSpPr>
            <a:spLocks noGrp="1"/>
          </p:cNvSpPr>
          <p:nvPr>
            <p:ph type="body" sz="quarter" idx="22" hasCustomPrompt="1"/>
          </p:nvPr>
        </p:nvSpPr>
        <p:spPr>
          <a:xfrm>
            <a:off x="5976513" y="4135150"/>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Tree>
    <p:extLst>
      <p:ext uri="{BB962C8B-B14F-4D97-AF65-F5344CB8AC3E}">
        <p14:creationId xmlns:p14="http://schemas.microsoft.com/office/powerpoint/2010/main" val="255584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563E82"/>
                </a:solidFill>
              </a:defRPr>
            </a:lvl1pPr>
          </a:lstStyle>
          <a:p>
            <a:r>
              <a:rPr lang="en-US" dirty="0"/>
              <a:t>SLIDE TITLE</a:t>
            </a:r>
          </a:p>
        </p:txBody>
      </p:sp>
      <p:sp>
        <p:nvSpPr>
          <p:cNvPr id="4" name="Date Placeholder 3"/>
          <p:cNvSpPr>
            <a:spLocks noGrp="1"/>
          </p:cNvSpPr>
          <p:nvPr>
            <p:ph type="dt" sz="half" idx="10"/>
          </p:nvPr>
        </p:nvSpPr>
        <p:spPr>
          <a:xfrm>
            <a:off x="628650" y="6356350"/>
            <a:ext cx="2057400" cy="365125"/>
          </a:xfrm>
        </p:spPr>
        <p:txBody>
          <a:bodyPr/>
          <a:lstStyle/>
          <a:p>
            <a:fld id="{4DB75E45-E9BE-9D4C-BF33-13103520381B}"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06F41-20F3-7F42-8B27-3B37AD6D179A}" type="slidenum">
              <a:rPr lang="en-US" smtClean="0"/>
              <a:t>‹#›</a:t>
            </a:fld>
            <a:endParaRPr lang="en-US"/>
          </a:p>
        </p:txBody>
      </p:sp>
      <p:pic>
        <p:nvPicPr>
          <p:cNvPr id="7" name="Picture 6">
            <a:extLst>
              <a:ext uri="{FF2B5EF4-FFF2-40B4-BE49-F238E27FC236}">
                <a16:creationId xmlns:a16="http://schemas.microsoft.com/office/drawing/2014/main" id="{C2622B5C-2B26-4346-984F-ECE70EE15711}"/>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8" name="Rectangle 7">
            <a:extLst>
              <a:ext uri="{FF2B5EF4-FFF2-40B4-BE49-F238E27FC236}">
                <a16:creationId xmlns:a16="http://schemas.microsoft.com/office/drawing/2014/main" id="{87E36ADC-651D-6047-9F8F-15367F87BD07}"/>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5A75119-2C1E-7942-B6BC-B03DDF6DEE53}"/>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16" name="Text Placeholder 15">
            <a:extLst>
              <a:ext uri="{FF2B5EF4-FFF2-40B4-BE49-F238E27FC236}">
                <a16:creationId xmlns:a16="http://schemas.microsoft.com/office/drawing/2014/main" id="{A63C5E70-4917-FA40-9C9F-7D8A7E9FD2A9}"/>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
        <p:nvSpPr>
          <p:cNvPr id="11" name="Content Placeholder 2">
            <a:extLst>
              <a:ext uri="{FF2B5EF4-FFF2-40B4-BE49-F238E27FC236}">
                <a16:creationId xmlns:a16="http://schemas.microsoft.com/office/drawing/2014/main" id="{31FB3CF8-8A5F-D34C-8773-33A848138E75}"/>
              </a:ext>
            </a:extLst>
          </p:cNvPr>
          <p:cNvSpPr>
            <a:spLocks noGrp="1"/>
          </p:cNvSpPr>
          <p:nvPr>
            <p:ph idx="1"/>
          </p:nvPr>
        </p:nvSpPr>
        <p:spPr>
          <a:xfrm>
            <a:off x="603908" y="3196851"/>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2" name="Content Placeholder 2">
            <a:extLst>
              <a:ext uri="{FF2B5EF4-FFF2-40B4-BE49-F238E27FC236}">
                <a16:creationId xmlns:a16="http://schemas.microsoft.com/office/drawing/2014/main" id="{D0438051-36F8-A64F-B814-4223706D3EA1}"/>
              </a:ext>
            </a:extLst>
          </p:cNvPr>
          <p:cNvSpPr>
            <a:spLocks noGrp="1"/>
          </p:cNvSpPr>
          <p:nvPr>
            <p:ph idx="14"/>
          </p:nvPr>
        </p:nvSpPr>
        <p:spPr>
          <a:xfrm>
            <a:off x="3289710" y="3205397"/>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3" name="Content Placeholder 2">
            <a:extLst>
              <a:ext uri="{FF2B5EF4-FFF2-40B4-BE49-F238E27FC236}">
                <a16:creationId xmlns:a16="http://schemas.microsoft.com/office/drawing/2014/main" id="{7D8F51DF-E12B-F241-954B-2D5C542A8369}"/>
              </a:ext>
            </a:extLst>
          </p:cNvPr>
          <p:cNvSpPr>
            <a:spLocks noGrp="1"/>
          </p:cNvSpPr>
          <p:nvPr>
            <p:ph idx="15"/>
          </p:nvPr>
        </p:nvSpPr>
        <p:spPr>
          <a:xfrm>
            <a:off x="5976014" y="3205397"/>
            <a:ext cx="2539215" cy="1200502"/>
          </a:xfrm>
        </p:spPr>
        <p:txBody>
          <a:bodyPr>
            <a:noAutofit/>
          </a:bodyPr>
          <a:lstStyle>
            <a:lvl1pPr marL="0" indent="0">
              <a:spcAft>
                <a:spcPts val="600"/>
              </a:spcAft>
              <a:buSzPct val="80000"/>
              <a:buFont typeface="Monaco" pitchFamily="2" charset="77"/>
              <a:buNone/>
              <a:defRPr sz="1200" b="0" i="0">
                <a:latin typeface="Mark Pro Light" panose="020B0504020101010102" pitchFamily="34" charset="77"/>
              </a:defRPr>
            </a:lvl1pPr>
            <a:lvl2pPr marL="457200" indent="0">
              <a:spcAft>
                <a:spcPts val="600"/>
              </a:spcAft>
              <a:buSzPct val="80000"/>
              <a:buFont typeface="Monaco" pitchFamily="2" charset="77"/>
              <a:buNone/>
              <a:defRPr b="0"/>
            </a:lvl2pPr>
            <a:lvl3pPr marL="914400" indent="0">
              <a:spcAft>
                <a:spcPts val="600"/>
              </a:spcAft>
              <a:buSzPct val="80000"/>
              <a:buFont typeface="Monaco" pitchFamily="2" charset="77"/>
              <a:buNone/>
              <a:defRPr b="0"/>
            </a:lvl3pPr>
            <a:lvl4pPr marL="1371600" indent="0">
              <a:spcAft>
                <a:spcPts val="600"/>
              </a:spcAft>
              <a:buSzPct val="80000"/>
              <a:buFont typeface="Monaco" pitchFamily="2" charset="77"/>
              <a:buNone/>
              <a:defRPr b="0"/>
            </a:lvl4pPr>
            <a:lvl5pPr marL="1828800" indent="0">
              <a:spcAft>
                <a:spcPts val="600"/>
              </a:spcAft>
              <a:buSzPct val="80000"/>
              <a:buFont typeface="Monaco" pitchFamily="2" charset="77"/>
              <a:buNone/>
              <a:defRPr b="0"/>
            </a:lvl5pPr>
          </a:lstStyle>
          <a:p>
            <a:pPr lvl="0"/>
            <a:r>
              <a:rPr lang="en-US" dirty="0"/>
              <a:t>Edit Master text styles</a:t>
            </a:r>
          </a:p>
        </p:txBody>
      </p:sp>
      <p:sp>
        <p:nvSpPr>
          <p:cNvPr id="18" name="Text Placeholder 18">
            <a:extLst>
              <a:ext uri="{FF2B5EF4-FFF2-40B4-BE49-F238E27FC236}">
                <a16:creationId xmlns:a16="http://schemas.microsoft.com/office/drawing/2014/main" id="{439989E3-0BD5-2A4C-B970-CBA208C36FE9}"/>
              </a:ext>
            </a:extLst>
          </p:cNvPr>
          <p:cNvSpPr>
            <a:spLocks noGrp="1"/>
          </p:cNvSpPr>
          <p:nvPr>
            <p:ph type="body" sz="quarter" idx="20" hasCustomPrompt="1"/>
          </p:nvPr>
        </p:nvSpPr>
        <p:spPr>
          <a:xfrm>
            <a:off x="604406" y="2852700"/>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
        <p:nvSpPr>
          <p:cNvPr id="19" name="Text Placeholder 18">
            <a:extLst>
              <a:ext uri="{FF2B5EF4-FFF2-40B4-BE49-F238E27FC236}">
                <a16:creationId xmlns:a16="http://schemas.microsoft.com/office/drawing/2014/main" id="{025EBB40-0488-B241-8C35-8956D66670E1}"/>
              </a:ext>
            </a:extLst>
          </p:cNvPr>
          <p:cNvSpPr>
            <a:spLocks noGrp="1"/>
          </p:cNvSpPr>
          <p:nvPr>
            <p:ph type="body" sz="quarter" idx="21" hasCustomPrompt="1"/>
          </p:nvPr>
        </p:nvSpPr>
        <p:spPr>
          <a:xfrm>
            <a:off x="3290210" y="2861246"/>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
        <p:nvSpPr>
          <p:cNvPr id="20" name="Text Placeholder 18">
            <a:extLst>
              <a:ext uri="{FF2B5EF4-FFF2-40B4-BE49-F238E27FC236}">
                <a16:creationId xmlns:a16="http://schemas.microsoft.com/office/drawing/2014/main" id="{9D82F400-0262-7644-A63A-501BFE217D95}"/>
              </a:ext>
            </a:extLst>
          </p:cNvPr>
          <p:cNvSpPr>
            <a:spLocks noGrp="1"/>
          </p:cNvSpPr>
          <p:nvPr>
            <p:ph type="body" sz="quarter" idx="22" hasCustomPrompt="1"/>
          </p:nvPr>
        </p:nvSpPr>
        <p:spPr>
          <a:xfrm>
            <a:off x="5976513" y="2861246"/>
            <a:ext cx="2538836" cy="326534"/>
          </a:xfrm>
        </p:spPr>
        <p:txBody>
          <a:bodyPr>
            <a:noAutofit/>
          </a:bodyPr>
          <a:lstStyle>
            <a:lvl1pPr marL="0" indent="0">
              <a:buNone/>
              <a:defRPr sz="1400" b="1" i="0">
                <a:solidFill>
                  <a:srgbClr val="563E82"/>
                </a:solidFill>
                <a:latin typeface="Mark Pro" panose="020B0504020101010102" pitchFamily="34" charset="77"/>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a:t>
            </a:r>
          </a:p>
        </p:txBody>
      </p:sp>
    </p:spTree>
    <p:extLst>
      <p:ext uri="{BB962C8B-B14F-4D97-AF65-F5344CB8AC3E}">
        <p14:creationId xmlns:p14="http://schemas.microsoft.com/office/powerpoint/2010/main" val="1011245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75E45-E9BE-9D4C-BF33-13103520381B}"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06F41-20F3-7F42-8B27-3B37AD6D179A}" type="slidenum">
              <a:rPr lang="en-US" smtClean="0"/>
              <a:t>‹#›</a:t>
            </a:fld>
            <a:endParaRPr lang="en-US"/>
          </a:p>
        </p:txBody>
      </p:sp>
      <p:pic>
        <p:nvPicPr>
          <p:cNvPr id="5" name="Picture 4">
            <a:extLst>
              <a:ext uri="{FF2B5EF4-FFF2-40B4-BE49-F238E27FC236}">
                <a16:creationId xmlns:a16="http://schemas.microsoft.com/office/drawing/2014/main" id="{B86BF233-042D-CD4E-98EF-93A23C1345EF}"/>
              </a:ext>
            </a:extLst>
          </p:cNvPr>
          <p:cNvPicPr>
            <a:picLocks noChangeAspect="1"/>
          </p:cNvPicPr>
          <p:nvPr userDrawn="1"/>
        </p:nvPicPr>
        <p:blipFill>
          <a:blip r:embed="rId2"/>
          <a:stretch>
            <a:fillRect/>
          </a:stretch>
        </p:blipFill>
        <p:spPr>
          <a:xfrm>
            <a:off x="7292094" y="194560"/>
            <a:ext cx="1518261" cy="291643"/>
          </a:xfrm>
          <a:prstGeom prst="rect">
            <a:avLst/>
          </a:prstGeom>
        </p:spPr>
      </p:pic>
      <p:sp>
        <p:nvSpPr>
          <p:cNvPr id="6" name="Rectangle 5">
            <a:extLst>
              <a:ext uri="{FF2B5EF4-FFF2-40B4-BE49-F238E27FC236}">
                <a16:creationId xmlns:a16="http://schemas.microsoft.com/office/drawing/2014/main" id="{5C85A127-492B-EF40-AAAC-7D1CC5DB365C}"/>
              </a:ext>
            </a:extLst>
          </p:cNvPr>
          <p:cNvSpPr/>
          <p:nvPr userDrawn="1"/>
        </p:nvSpPr>
        <p:spPr>
          <a:xfrm>
            <a:off x="-11152" y="-22268"/>
            <a:ext cx="9166303" cy="680760"/>
          </a:xfrm>
          <a:prstGeom prst="rect">
            <a:avLst/>
          </a:prstGeom>
          <a:solidFill>
            <a:srgbClr val="563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7" name="Picture 6">
            <a:extLst>
              <a:ext uri="{FF2B5EF4-FFF2-40B4-BE49-F238E27FC236}">
                <a16:creationId xmlns:a16="http://schemas.microsoft.com/office/drawing/2014/main" id="{F2A050B9-C150-5847-93C9-F9D14EE0B443}"/>
              </a:ext>
            </a:extLst>
          </p:cNvPr>
          <p:cNvPicPr>
            <a:picLocks noChangeAspect="1"/>
          </p:cNvPicPr>
          <p:nvPr userDrawn="1"/>
        </p:nvPicPr>
        <p:blipFill>
          <a:blip r:embed="rId2"/>
          <a:stretch>
            <a:fillRect/>
          </a:stretch>
        </p:blipFill>
        <p:spPr>
          <a:xfrm>
            <a:off x="7191733" y="194558"/>
            <a:ext cx="1518261" cy="291643"/>
          </a:xfrm>
          <a:prstGeom prst="rect">
            <a:avLst/>
          </a:prstGeom>
        </p:spPr>
      </p:pic>
      <p:sp>
        <p:nvSpPr>
          <p:cNvPr id="9" name="Text Placeholder 15">
            <a:extLst>
              <a:ext uri="{FF2B5EF4-FFF2-40B4-BE49-F238E27FC236}">
                <a16:creationId xmlns:a16="http://schemas.microsoft.com/office/drawing/2014/main" id="{CEEE7F38-D9B7-1E46-8FB8-86519EEE17DB}"/>
              </a:ext>
            </a:extLst>
          </p:cNvPr>
          <p:cNvSpPr>
            <a:spLocks noGrp="1"/>
          </p:cNvSpPr>
          <p:nvPr>
            <p:ph type="body" sz="quarter" idx="13" hasCustomPrompt="1"/>
          </p:nvPr>
        </p:nvSpPr>
        <p:spPr>
          <a:xfrm>
            <a:off x="357188" y="339802"/>
            <a:ext cx="1518260" cy="291643"/>
          </a:xfrm>
        </p:spPr>
        <p:txBody>
          <a:bodyPr>
            <a:noAutofit/>
          </a:bodyPr>
          <a:lstStyle>
            <a:lvl1pPr marL="0" indent="0">
              <a:buFont typeface="Arial" panose="020B0604020202020204" pitchFamily="34" charset="0"/>
              <a:buNone/>
              <a:defRPr sz="1200">
                <a:solidFill>
                  <a:schemeClr val="bg1"/>
                </a:solidFill>
              </a:defRPr>
            </a:lvl1pPr>
            <a:lvl2pPr marL="457200" indent="0">
              <a:buFont typeface="Arial" panose="020B0604020202020204" pitchFamily="34" charset="0"/>
              <a:buNone/>
              <a:defRPr sz="1200">
                <a:solidFill>
                  <a:schemeClr val="bg1"/>
                </a:solidFill>
              </a:defRPr>
            </a:lvl2pPr>
            <a:lvl3pPr marL="914400" indent="0">
              <a:buFont typeface="Arial" panose="020B0604020202020204" pitchFamily="34" charset="0"/>
              <a:buNone/>
              <a:defRPr sz="1200">
                <a:solidFill>
                  <a:schemeClr val="bg1"/>
                </a:solidFill>
              </a:defRPr>
            </a:lvl3pPr>
            <a:lvl4pPr marL="1371600" indent="0">
              <a:buFont typeface="Arial" panose="020B0604020202020204" pitchFamily="34" charset="0"/>
              <a:buNone/>
              <a:defRPr sz="1200">
                <a:solidFill>
                  <a:schemeClr val="bg1"/>
                </a:solidFill>
              </a:defRPr>
            </a:lvl4pPr>
            <a:lvl5pPr marL="1828800" indent="0">
              <a:buFont typeface="Arial" panose="020B0604020202020204" pitchFamily="34" charset="0"/>
              <a:buNone/>
              <a:defRPr sz="1200">
                <a:solidFill>
                  <a:schemeClr val="bg1"/>
                </a:solidFill>
              </a:defRPr>
            </a:lvl5pPr>
          </a:lstStyle>
          <a:p>
            <a:pPr lvl="0"/>
            <a:r>
              <a:rPr lang="en-US" dirty="0"/>
              <a:t>SLIDE SECTION</a:t>
            </a:r>
          </a:p>
        </p:txBody>
      </p:sp>
      <p:sp>
        <p:nvSpPr>
          <p:cNvPr id="10" name="Content Placeholder 2">
            <a:extLst>
              <a:ext uri="{FF2B5EF4-FFF2-40B4-BE49-F238E27FC236}">
                <a16:creationId xmlns:a16="http://schemas.microsoft.com/office/drawing/2014/main" id="{48825BE2-5C78-9D4E-B8D3-11EE1BCECECA}"/>
              </a:ext>
            </a:extLst>
          </p:cNvPr>
          <p:cNvSpPr>
            <a:spLocks noGrp="1"/>
          </p:cNvSpPr>
          <p:nvPr>
            <p:ph idx="1"/>
          </p:nvPr>
        </p:nvSpPr>
        <p:spPr>
          <a:xfrm>
            <a:off x="628649" y="1020563"/>
            <a:ext cx="7886700" cy="4837750"/>
          </a:xfrm>
        </p:spPr>
        <p:txBody>
          <a:bodyPr>
            <a:normAutofit/>
          </a:bodyPr>
          <a:lstStyle>
            <a:lvl1pPr marL="0" indent="0">
              <a:buNone/>
              <a:defRPr sz="1600"/>
            </a:lvl1pPr>
          </a:lstStyle>
          <a:p>
            <a:pPr lvl="0"/>
            <a:r>
              <a:rPr lang="en-US" dirty="0"/>
              <a:t>Click to edit Master text styles</a:t>
            </a:r>
          </a:p>
        </p:txBody>
      </p:sp>
    </p:spTree>
    <p:extLst>
      <p:ext uri="{BB962C8B-B14F-4D97-AF65-F5344CB8AC3E}">
        <p14:creationId xmlns:p14="http://schemas.microsoft.com/office/powerpoint/2010/main" val="123832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49" y="1365306"/>
            <a:ext cx="7886700" cy="769069"/>
          </a:xfrm>
          <a:prstGeom prst="rect">
            <a:avLst/>
          </a:prstGeom>
        </p:spPr>
        <p:txBody>
          <a:bodyPr vert="horz" lIns="91440" tIns="45720" rIns="91440" bIns="45720" rtlCol="0" anchor="ctr">
            <a:normAutofit/>
          </a:bodyPr>
          <a:lstStyle/>
          <a:p>
            <a:r>
              <a:rPr lang="en-US" dirty="0"/>
              <a:t>SLIDE TITLE </a:t>
            </a:r>
          </a:p>
        </p:txBody>
      </p:sp>
      <p:sp>
        <p:nvSpPr>
          <p:cNvPr id="3" name="Text Placeholder 2"/>
          <p:cNvSpPr>
            <a:spLocks noGrp="1"/>
          </p:cNvSpPr>
          <p:nvPr>
            <p:ph type="body" idx="1"/>
          </p:nvPr>
        </p:nvSpPr>
        <p:spPr>
          <a:xfrm>
            <a:off x="628650" y="2497872"/>
            <a:ext cx="7886700" cy="37239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75E45-E9BE-9D4C-BF33-13103520381B}" type="datetimeFigureOut">
              <a:rPr lang="en-US" smtClean="0"/>
              <a:t>3/23/2022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06F41-20F3-7F42-8B27-3B37AD6D179A}" type="slidenum">
              <a:rPr lang="en-US" smtClean="0"/>
              <a:t>‹#›</a:t>
            </a:fld>
            <a:endParaRPr lang="en-US"/>
          </a:p>
        </p:txBody>
      </p:sp>
    </p:spTree>
    <p:extLst>
      <p:ext uri="{BB962C8B-B14F-4D97-AF65-F5344CB8AC3E}">
        <p14:creationId xmlns:p14="http://schemas.microsoft.com/office/powerpoint/2010/main" val="3625068765"/>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3" r:id="rId3"/>
    <p:sldLayoutId id="2147483676" r:id="rId4"/>
    <p:sldLayoutId id="2147483674" r:id="rId5"/>
    <p:sldLayoutId id="2147483665" r:id="rId6"/>
    <p:sldLayoutId id="2147483677" r:id="rId7"/>
    <p:sldLayoutId id="2147483678" r:id="rId8"/>
    <p:sldLayoutId id="2147483668" r:id="rId9"/>
    <p:sldLayoutId id="2147483671" r:id="rId10"/>
    <p:sldLayoutId id="2147483667" r:id="rId11"/>
    <p:sldLayoutId id="2147483672" r:id="rId12"/>
    <p:sldLayoutId id="2147483673" r:id="rId13"/>
  </p:sldLayoutIdLst>
  <p:txStyles>
    <p:titleStyle>
      <a:lvl1pPr algn="l" defTabSz="914400" rtl="0" eaLnBrk="1" latinLnBrk="0" hangingPunct="1">
        <a:lnSpc>
          <a:spcPct val="90000"/>
        </a:lnSpc>
        <a:spcBef>
          <a:spcPct val="0"/>
        </a:spcBef>
        <a:buNone/>
        <a:defRPr sz="3000" kern="1200">
          <a:solidFill>
            <a:schemeClr val="tx1"/>
          </a:solidFill>
          <a:latin typeface="MarkPro" panose="020B0504020101010102" pitchFamily="34"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arkPro" panose="020B0504020101010102"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arkPro" panose="020B0504020101010102"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arkPro" panose="020B0504020101010102"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arkPro" panose="020B0504020101010102"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arkPro" panose="020B0504020101010102"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forms.gle/1nBGMSSyESg1YTg98" TargetMode="External"/><Relationship Id="rId2" Type="http://schemas.openxmlformats.org/officeDocument/2006/relationships/hyperlink" Target="mailto:patrick.kasparian@unityhealth.to"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AA58-1D95-4843-9D10-B2253DEDA86A}"/>
              </a:ext>
            </a:extLst>
          </p:cNvPr>
          <p:cNvSpPr>
            <a:spLocks noGrp="1"/>
          </p:cNvSpPr>
          <p:nvPr>
            <p:ph type="ctrTitle"/>
          </p:nvPr>
        </p:nvSpPr>
        <p:spPr>
          <a:xfrm>
            <a:off x="685800" y="2049463"/>
            <a:ext cx="7772400" cy="2387600"/>
          </a:xfrm>
        </p:spPr>
        <p:txBody>
          <a:bodyPr/>
          <a:lstStyle/>
          <a:p>
            <a:r>
              <a:rPr lang="en-US" dirty="0" smtClean="0"/>
              <a:t>2022 Job Description Update Project</a:t>
            </a:r>
            <a:endParaRPr lang="en-US" dirty="0"/>
          </a:p>
        </p:txBody>
      </p:sp>
      <p:sp>
        <p:nvSpPr>
          <p:cNvPr id="3" name="TextBox 2"/>
          <p:cNvSpPr txBox="1"/>
          <p:nvPr/>
        </p:nvSpPr>
        <p:spPr>
          <a:xfrm>
            <a:off x="7696200" y="6388100"/>
            <a:ext cx="1447800" cy="369332"/>
          </a:xfrm>
          <a:prstGeom prst="rect">
            <a:avLst/>
          </a:prstGeom>
          <a:noFill/>
        </p:spPr>
        <p:txBody>
          <a:bodyPr wrap="square" rtlCol="0">
            <a:spAutoFit/>
          </a:bodyPr>
          <a:lstStyle/>
          <a:p>
            <a:r>
              <a:rPr lang="en-US" dirty="0" smtClean="0">
                <a:solidFill>
                  <a:schemeClr val="bg1"/>
                </a:solidFill>
              </a:rPr>
              <a:t>March 2022</a:t>
            </a:r>
            <a:endParaRPr lang="en-US" dirty="0">
              <a:solidFill>
                <a:schemeClr val="bg1"/>
              </a:solidFill>
            </a:endParaRPr>
          </a:p>
        </p:txBody>
      </p:sp>
    </p:spTree>
    <p:extLst>
      <p:ext uri="{BB962C8B-B14F-4D97-AF65-F5344CB8AC3E}">
        <p14:creationId xmlns:p14="http://schemas.microsoft.com/office/powerpoint/2010/main" val="161519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628649" y="768406"/>
            <a:ext cx="7886700" cy="769069"/>
          </a:xfrm>
        </p:spPr>
        <p:txBody>
          <a:bodyPr>
            <a:normAutofit fontScale="90000"/>
          </a:bodyPr>
          <a:lstStyle/>
          <a:p>
            <a:pPr algn="ctr"/>
            <a:r>
              <a:rPr lang="en-US" dirty="0">
                <a:solidFill>
                  <a:schemeClr val="tx1"/>
                </a:solidFill>
              </a:rPr>
              <a:t> </a:t>
            </a:r>
            <a:r>
              <a:rPr lang="en-US" dirty="0" smtClean="0">
                <a:solidFill>
                  <a:schemeClr val="tx1"/>
                </a:solidFill>
              </a:rPr>
              <a:t>     Job Evaluation Using Gender Neutral Job Classification Tool</a:t>
            </a:r>
            <a:endParaRPr lang="en-US" dirty="0">
              <a:solidFill>
                <a:schemeClr val="tx1"/>
              </a:solidFill>
            </a:endParaRPr>
          </a:p>
        </p:txBody>
      </p:sp>
      <p:sp>
        <p:nvSpPr>
          <p:cNvPr id="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3"/>
            <a:ext cx="1865312" cy="282610"/>
          </a:xfrm>
        </p:spPr>
        <p:txBody>
          <a:bodyPr/>
          <a:lstStyle/>
          <a:p>
            <a:r>
              <a:rPr lang="en-US" dirty="0" smtClean="0"/>
              <a:t>DETAILED PROCESS</a:t>
            </a:r>
            <a:endParaRPr lang="en-US" dirty="0"/>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447855"/>
            <a:ext cx="7886700" cy="774645"/>
          </a:xfrm>
        </p:spPr>
        <p:txBody>
          <a:bodyPr>
            <a:normAutofit/>
          </a:bodyPr>
          <a:lstStyle/>
          <a:p>
            <a:r>
              <a:rPr lang="en-US" dirty="0" smtClean="0"/>
              <a:t>Project Manager will submit the staff-approved Final form to HR for a job evaluation.  The new pay rates will be assigned and a final Job Description Posting will be created including those forms. </a:t>
            </a:r>
            <a:endParaRPr lang="en-US" dirty="0"/>
          </a:p>
        </p:txBody>
      </p:sp>
      <p:sp>
        <p:nvSpPr>
          <p:cNvPr id="35" name="Rounded Rectangle 34"/>
          <p:cNvSpPr/>
          <p:nvPr/>
        </p:nvSpPr>
        <p:spPr>
          <a:xfrm>
            <a:off x="293688" y="8501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5">
                    <a:lumMod val="50000"/>
                  </a:schemeClr>
                </a:solidFill>
              </a:rPr>
              <a:t>HR</a:t>
            </a:r>
            <a:endParaRPr lang="en-US" sz="2800" dirty="0">
              <a:solidFill>
                <a:schemeClr val="accent5">
                  <a:lumMod val="50000"/>
                </a:schemeClr>
              </a:solidFill>
            </a:endParaRPr>
          </a:p>
        </p:txBody>
      </p:sp>
      <p:sp>
        <p:nvSpPr>
          <p:cNvPr id="41" name="Rounded Rectangle 40"/>
          <p:cNvSpPr/>
          <p:nvPr/>
        </p:nvSpPr>
        <p:spPr>
          <a:xfrm>
            <a:off x="1652588" y="2291574"/>
            <a:ext cx="4811713"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FINAL JOB DESCRIPTION INFORMATION FORM</a:t>
            </a:r>
            <a:endParaRPr lang="en-US" dirty="0"/>
          </a:p>
        </p:txBody>
      </p:sp>
      <p:sp>
        <p:nvSpPr>
          <p:cNvPr id="47" name="Right Arrow 46"/>
          <p:cNvSpPr/>
          <p:nvPr/>
        </p:nvSpPr>
        <p:spPr>
          <a:xfrm rot="5400000">
            <a:off x="3800140" y="3112481"/>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2826450" y="3665061"/>
            <a:ext cx="2482150"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HR reviews information to assess pay rates</a:t>
            </a:r>
            <a:endParaRPr lang="en-US" dirty="0"/>
          </a:p>
        </p:txBody>
      </p:sp>
      <p:sp>
        <p:nvSpPr>
          <p:cNvPr id="49" name="Right Arrow 48"/>
          <p:cNvSpPr/>
          <p:nvPr/>
        </p:nvSpPr>
        <p:spPr>
          <a:xfrm rot="5400000">
            <a:off x="3800140" y="4484081"/>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1130300" y="5049361"/>
            <a:ext cx="5842000"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staff are notified of final rates, and new job postings are considered final for new hires</a:t>
            </a:r>
            <a:r>
              <a:rPr lang="en-US" dirty="0" smtClean="0">
                <a:solidFill>
                  <a:srgbClr val="FF0000"/>
                </a:solidFill>
              </a:rPr>
              <a:t>*</a:t>
            </a:r>
            <a:endParaRPr lang="en-US" dirty="0">
              <a:solidFill>
                <a:srgbClr val="FF0000"/>
              </a:solidFill>
            </a:endParaRPr>
          </a:p>
        </p:txBody>
      </p:sp>
      <p:sp>
        <p:nvSpPr>
          <p:cNvPr id="3" name="TextBox 2"/>
          <p:cNvSpPr txBox="1"/>
          <p:nvPr/>
        </p:nvSpPr>
        <p:spPr>
          <a:xfrm>
            <a:off x="4297759" y="5865473"/>
            <a:ext cx="4509691" cy="892552"/>
          </a:xfrm>
          <a:prstGeom prst="rect">
            <a:avLst/>
          </a:prstGeom>
          <a:noFill/>
        </p:spPr>
        <p:txBody>
          <a:bodyPr wrap="square" rtlCol="0">
            <a:spAutoFit/>
          </a:bodyPr>
          <a:lstStyle/>
          <a:p>
            <a:r>
              <a:rPr lang="en-US" sz="1300" dirty="0">
                <a:solidFill>
                  <a:srgbClr val="FF0000"/>
                </a:solidFill>
              </a:rPr>
              <a:t>*</a:t>
            </a:r>
            <a:r>
              <a:rPr lang="en-US" sz="1300" dirty="0" smtClean="0"/>
              <a:t>Processes are being </a:t>
            </a:r>
            <a:r>
              <a:rPr lang="en-US" sz="1300" dirty="0"/>
              <a:t>developed for incumbents who feel </a:t>
            </a:r>
            <a:r>
              <a:rPr lang="en-US" sz="1300" dirty="0" smtClean="0"/>
              <a:t>after the job </a:t>
            </a:r>
            <a:r>
              <a:rPr lang="en-US" sz="1300" dirty="0"/>
              <a:t>descriptions </a:t>
            </a:r>
            <a:r>
              <a:rPr lang="en-US" sz="1300" dirty="0" smtClean="0"/>
              <a:t>are finalized that their </a:t>
            </a:r>
            <a:r>
              <a:rPr lang="en-US" sz="1300" dirty="0"/>
              <a:t>current job title and their current duties no longer match the new descriptions (i.e., a different position would better reflect their current duties). </a:t>
            </a:r>
          </a:p>
        </p:txBody>
      </p:sp>
    </p:spTree>
    <p:extLst>
      <p:ext uri="{BB962C8B-B14F-4D97-AF65-F5344CB8AC3E}">
        <p14:creationId xmlns:p14="http://schemas.microsoft.com/office/powerpoint/2010/main" val="1103790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3"/>
            <a:ext cx="1865312" cy="282610"/>
          </a:xfrm>
        </p:spPr>
        <p:txBody>
          <a:bodyPr/>
          <a:lstStyle/>
          <a:p>
            <a:r>
              <a:rPr lang="en-US" dirty="0" smtClean="0"/>
              <a:t>DETAILED PROCESS</a:t>
            </a:r>
            <a:endParaRPr lang="en-US" dirty="0"/>
          </a:p>
        </p:txBody>
      </p:sp>
      <p:sp>
        <p:nvSpPr>
          <p:cNvPr id="35" name="Rounded Rectangle 34"/>
          <p:cNvSpPr/>
          <p:nvPr/>
        </p:nvSpPr>
        <p:spPr>
          <a:xfrm>
            <a:off x="293688" y="8501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5">
                    <a:lumMod val="50000"/>
                  </a:schemeClr>
                </a:solidFill>
              </a:rPr>
              <a:t>HR</a:t>
            </a:r>
            <a:endParaRPr lang="en-US" sz="2800" dirty="0">
              <a:solidFill>
                <a:schemeClr val="accent5">
                  <a:lumMod val="50000"/>
                </a:schemeClr>
              </a:solidFill>
            </a:endParaRPr>
          </a:p>
        </p:txBody>
      </p:sp>
      <p:sp>
        <p:nvSpPr>
          <p:cNvPr id="2" name="Rectangle 1"/>
          <p:cNvSpPr/>
          <p:nvPr/>
        </p:nvSpPr>
        <p:spPr>
          <a:xfrm>
            <a:off x="357188" y="1548944"/>
            <a:ext cx="8342312" cy="4939814"/>
          </a:xfrm>
          <a:prstGeom prst="rect">
            <a:avLst/>
          </a:prstGeom>
        </p:spPr>
        <p:txBody>
          <a:bodyPr wrap="square">
            <a:spAutoFit/>
          </a:bodyPr>
          <a:lstStyle/>
          <a:p>
            <a:pPr lvl="0"/>
            <a:r>
              <a:rPr lang="en-US" sz="1500" dirty="0"/>
              <a:t>The aim of job evaluation is </a:t>
            </a:r>
            <a:r>
              <a:rPr lang="en-US" sz="1500" dirty="0" smtClean="0"/>
              <a:t>to enable Unity Health to map and align roles so that role’s are:</a:t>
            </a:r>
          </a:p>
          <a:p>
            <a:pPr lvl="0"/>
            <a:endParaRPr lang="en-US" sz="1500" dirty="0" smtClean="0"/>
          </a:p>
          <a:p>
            <a:pPr marL="285750" lvl="0" indent="-285750">
              <a:buFont typeface="Arial" panose="020B0604020202020204" pitchFamily="34" charset="0"/>
              <a:buChar char="•"/>
            </a:pPr>
            <a:r>
              <a:rPr lang="en-US" sz="1500" dirty="0" smtClean="0"/>
              <a:t>Evaluated accurately, fairly and consistently.</a:t>
            </a:r>
          </a:p>
          <a:p>
            <a:pPr marL="285750" lvl="0" indent="-285750">
              <a:buFont typeface="Arial" panose="020B0604020202020204" pitchFamily="34" charset="0"/>
              <a:buChar char="•"/>
            </a:pPr>
            <a:r>
              <a:rPr lang="en-US" sz="1500" dirty="0" smtClean="0"/>
              <a:t>Have established standardized salary and benefit grading/benchmarking based on job level.</a:t>
            </a:r>
          </a:p>
          <a:p>
            <a:pPr marL="285750" lvl="0" indent="-285750">
              <a:buFont typeface="Arial" panose="020B0604020202020204" pitchFamily="34" charset="0"/>
              <a:buChar char="•"/>
            </a:pPr>
            <a:r>
              <a:rPr lang="en-US" sz="1500" dirty="0" smtClean="0"/>
              <a:t>Have established, and maintained internal equity in matters of remuneration among positions.</a:t>
            </a:r>
          </a:p>
          <a:p>
            <a:pPr marL="285750" lvl="0" indent="-285750">
              <a:buFont typeface="Arial" panose="020B0604020202020204" pitchFamily="34" charset="0"/>
              <a:buChar char="•"/>
            </a:pPr>
            <a:r>
              <a:rPr lang="en-US" sz="1500" dirty="0" smtClean="0"/>
              <a:t>Reviewed to confirm pay equity is compliant with pay equity legislation.</a:t>
            </a:r>
          </a:p>
          <a:p>
            <a:pPr marL="285750" lvl="0" indent="-285750">
              <a:buFont typeface="Arial" panose="020B0604020202020204" pitchFamily="34" charset="0"/>
              <a:buChar char="•"/>
            </a:pPr>
            <a:r>
              <a:rPr lang="en-US" sz="1500" dirty="0" smtClean="0"/>
              <a:t>Have established succession planning/mobility within organization.</a:t>
            </a:r>
          </a:p>
          <a:p>
            <a:pPr marL="285750" lvl="0" indent="-285750">
              <a:buFont typeface="Arial" panose="020B0604020202020204" pitchFamily="34" charset="0"/>
              <a:buChar char="•"/>
            </a:pPr>
            <a:r>
              <a:rPr lang="en-US" sz="1500" dirty="0" smtClean="0"/>
              <a:t>Illustrated in more useful and focused job descriptions.</a:t>
            </a:r>
          </a:p>
          <a:p>
            <a:endParaRPr lang="en-US" sz="1500" dirty="0" smtClean="0"/>
          </a:p>
          <a:p>
            <a:r>
              <a:rPr lang="en-US" sz="1500" dirty="0" smtClean="0"/>
              <a:t>The Job Evaluation Committee uses </a:t>
            </a:r>
            <a:r>
              <a:rPr lang="en-US" sz="1500" dirty="0"/>
              <a:t>the Hay method to evaluate jobs which measures </a:t>
            </a:r>
            <a:r>
              <a:rPr lang="en-US" sz="1500" dirty="0" smtClean="0"/>
              <a:t>these three factors:</a:t>
            </a:r>
          </a:p>
          <a:p>
            <a:endParaRPr lang="en-US" sz="1500" dirty="0"/>
          </a:p>
          <a:p>
            <a:pPr marL="285750" lvl="0" indent="-285750">
              <a:buFont typeface="Arial" panose="020B0604020202020204" pitchFamily="34" charset="0"/>
              <a:buChar char="•"/>
            </a:pPr>
            <a:r>
              <a:rPr lang="en-US" sz="1500" dirty="0" smtClean="0">
                <a:solidFill>
                  <a:srgbClr val="563E82"/>
                </a:solidFill>
              </a:rPr>
              <a:t>Know How</a:t>
            </a:r>
            <a:r>
              <a:rPr lang="en-US" sz="1500" dirty="0" smtClean="0"/>
              <a:t> (</a:t>
            </a:r>
            <a:r>
              <a:rPr lang="en-US" sz="1500" dirty="0" smtClean="0">
                <a:solidFill>
                  <a:srgbClr val="9E80B6"/>
                </a:solidFill>
              </a:rPr>
              <a:t>Technical Knowledge, Management Breadth, Human Relations Skills</a:t>
            </a:r>
            <a:r>
              <a:rPr lang="en-US" sz="1500" dirty="0" smtClean="0"/>
              <a:t>)</a:t>
            </a:r>
          </a:p>
          <a:p>
            <a:pPr marL="285750" lvl="0" indent="-285750">
              <a:buFont typeface="Arial" panose="020B0604020202020204" pitchFamily="34" charset="0"/>
              <a:buChar char="•"/>
            </a:pPr>
            <a:r>
              <a:rPr lang="en-US" sz="1500" dirty="0" smtClean="0">
                <a:solidFill>
                  <a:srgbClr val="563E82"/>
                </a:solidFill>
              </a:rPr>
              <a:t>Problem Solving</a:t>
            </a:r>
            <a:r>
              <a:rPr lang="en-US" sz="1500" dirty="0" smtClean="0"/>
              <a:t> (</a:t>
            </a:r>
            <a:r>
              <a:rPr lang="en-US" sz="1500" dirty="0" smtClean="0">
                <a:solidFill>
                  <a:srgbClr val="9E80B6"/>
                </a:solidFill>
              </a:rPr>
              <a:t>Thinking Environment, Thinking Challenge</a:t>
            </a:r>
            <a:r>
              <a:rPr lang="en-US" sz="1500" dirty="0" smtClean="0"/>
              <a:t>)</a:t>
            </a:r>
          </a:p>
          <a:p>
            <a:pPr marL="285750" lvl="0" indent="-285750">
              <a:buFont typeface="Arial" panose="020B0604020202020204" pitchFamily="34" charset="0"/>
              <a:buChar char="•"/>
            </a:pPr>
            <a:r>
              <a:rPr lang="en-US" sz="1500" dirty="0" smtClean="0">
                <a:solidFill>
                  <a:srgbClr val="563E82"/>
                </a:solidFill>
              </a:rPr>
              <a:t>Accountability</a:t>
            </a:r>
            <a:r>
              <a:rPr lang="en-US" sz="1500" dirty="0" smtClean="0"/>
              <a:t> (</a:t>
            </a:r>
            <a:r>
              <a:rPr lang="en-US" sz="1500" dirty="0">
                <a:solidFill>
                  <a:srgbClr val="9E80B6"/>
                </a:solidFill>
              </a:rPr>
              <a:t>Freedom to Act, Magnitude, Impact</a:t>
            </a:r>
            <a:r>
              <a:rPr lang="en-US" sz="1500" dirty="0" smtClean="0"/>
              <a:t>)</a:t>
            </a:r>
          </a:p>
          <a:p>
            <a:pPr lvl="0"/>
            <a:endParaRPr lang="en-US" sz="1500" dirty="0" smtClean="0"/>
          </a:p>
          <a:p>
            <a:pPr lvl="0"/>
            <a:r>
              <a:rPr lang="en-US" sz="1500" dirty="0" smtClean="0"/>
              <a:t>The relationship between these three factors for any given role is reviewed and used for the assessment of compensation rates.  </a:t>
            </a:r>
          </a:p>
          <a:p>
            <a:pPr lvl="0"/>
            <a:endParaRPr lang="en-US" sz="1500" dirty="0" smtClean="0"/>
          </a:p>
          <a:p>
            <a:pPr lvl="0"/>
            <a:r>
              <a:rPr lang="en-US" sz="1500" dirty="0" smtClean="0"/>
              <a:t>Competitor </a:t>
            </a:r>
            <a:r>
              <a:rPr lang="en-US" sz="1500" dirty="0"/>
              <a:t>pay rates are </a:t>
            </a:r>
            <a:r>
              <a:rPr lang="en-US" sz="1500" dirty="0" smtClean="0"/>
              <a:t>also assessed </a:t>
            </a:r>
            <a:r>
              <a:rPr lang="en-US" sz="1500" dirty="0"/>
              <a:t>using both Ontario Hospital Association (OHA) data specific to Research as </a:t>
            </a:r>
            <a:r>
              <a:rPr lang="en-US" sz="1500" dirty="0" smtClean="0"/>
              <a:t>well as </a:t>
            </a:r>
            <a:r>
              <a:rPr lang="en-US" sz="1500" dirty="0"/>
              <a:t>information from Research Institutes within various Ontario Hospitals and Universities</a:t>
            </a:r>
            <a:r>
              <a:rPr lang="en-US" sz="1500" dirty="0" smtClean="0"/>
              <a:t>.</a:t>
            </a:r>
            <a:endParaRPr lang="en-US" sz="1500" dirty="0"/>
          </a:p>
        </p:txBody>
      </p:sp>
      <p:sp>
        <p:nvSpPr>
          <p:cNvPr id="6" name="Title 1">
            <a:extLst>
              <a:ext uri="{FF2B5EF4-FFF2-40B4-BE49-F238E27FC236}">
                <a16:creationId xmlns:a16="http://schemas.microsoft.com/office/drawing/2014/main" id="{9CB403A6-3C38-C84F-8130-BE4AE120C20D}"/>
              </a:ext>
            </a:extLst>
          </p:cNvPr>
          <p:cNvSpPr>
            <a:spLocks noGrp="1"/>
          </p:cNvSpPr>
          <p:nvPr>
            <p:ph type="title"/>
          </p:nvPr>
        </p:nvSpPr>
        <p:spPr>
          <a:xfrm>
            <a:off x="1206499" y="768406"/>
            <a:ext cx="7308849" cy="769069"/>
          </a:xfrm>
        </p:spPr>
        <p:txBody>
          <a:bodyPr/>
          <a:lstStyle/>
          <a:p>
            <a:r>
              <a:rPr lang="en-US" dirty="0" smtClean="0"/>
              <a:t>Compensation Rate Process</a:t>
            </a:r>
            <a:endParaRPr lang="en-US" dirty="0"/>
          </a:p>
        </p:txBody>
      </p:sp>
    </p:spTree>
    <p:extLst>
      <p:ext uri="{BB962C8B-B14F-4D97-AF65-F5344CB8AC3E}">
        <p14:creationId xmlns:p14="http://schemas.microsoft.com/office/powerpoint/2010/main" val="1586310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628649" y="768406"/>
            <a:ext cx="7886700" cy="769069"/>
          </a:xfrm>
        </p:spPr>
        <p:txBody>
          <a:bodyPr/>
          <a:lstStyle/>
          <a:p>
            <a:r>
              <a:rPr lang="en-US" dirty="0" smtClean="0"/>
              <a:t>Estimate Timeline</a:t>
            </a:r>
            <a:endParaRPr lang="en-US" dirty="0"/>
          </a:p>
        </p:txBody>
      </p:sp>
      <p:sp>
        <p:nvSpPr>
          <p:cNvPr id="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3"/>
            <a:ext cx="1865312" cy="282610"/>
          </a:xfrm>
        </p:spPr>
        <p:txBody>
          <a:bodyPr/>
          <a:lstStyle/>
          <a:p>
            <a:r>
              <a:rPr lang="en-US" dirty="0" smtClean="0"/>
              <a:t>Timeline</a:t>
            </a:r>
            <a:endParaRPr lang="en-US" dirty="0"/>
          </a:p>
        </p:txBody>
      </p:sp>
      <p:sp>
        <p:nvSpPr>
          <p:cNvPr id="7"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537474"/>
            <a:ext cx="7886700" cy="4545825"/>
          </a:xfrm>
        </p:spPr>
        <p:txBody>
          <a:bodyPr>
            <a:normAutofit/>
          </a:bodyPr>
          <a:lstStyle/>
          <a:p>
            <a:r>
              <a:rPr lang="en-US" dirty="0" smtClean="0"/>
              <a:t>The roles being currently reviewed and their timelines are below,  more will be added as they are identified. </a:t>
            </a:r>
          </a:p>
          <a:p>
            <a:endParaRPr lang="en-US" dirty="0" smtClean="0"/>
          </a:p>
          <a:p>
            <a:r>
              <a:rPr lang="en-US" dirty="0" smtClean="0">
                <a:solidFill>
                  <a:srgbClr val="FF0000"/>
                </a:solidFill>
              </a:rPr>
              <a:t>ALL TIMELINES ARE TENTATIVE AND SUBJECT TO CHANGE</a:t>
            </a:r>
            <a:endParaRPr lang="en-US" dirty="0">
              <a:solidFill>
                <a:srgbClr val="FF0000"/>
              </a:solidFill>
            </a:endParaRPr>
          </a:p>
          <a:p>
            <a:r>
              <a:rPr lang="en-US" dirty="0" smtClean="0"/>
              <a:t>Research Assistants I&amp;II:  February - June</a:t>
            </a:r>
          </a:p>
          <a:p>
            <a:r>
              <a:rPr lang="en-US" dirty="0"/>
              <a:t>Research </a:t>
            </a:r>
            <a:r>
              <a:rPr lang="en-US" dirty="0" smtClean="0"/>
              <a:t>Coordinators I-III</a:t>
            </a:r>
            <a:r>
              <a:rPr lang="en-US" dirty="0"/>
              <a:t>:  </a:t>
            </a:r>
            <a:r>
              <a:rPr lang="en-US" dirty="0" smtClean="0"/>
              <a:t>March - July</a:t>
            </a:r>
            <a:endParaRPr lang="en-US" dirty="0"/>
          </a:p>
          <a:p>
            <a:r>
              <a:rPr lang="en-US" dirty="0" smtClean="0"/>
              <a:t>S. Research Associate and Research Associates:  </a:t>
            </a:r>
            <a:r>
              <a:rPr lang="en-US" dirty="0"/>
              <a:t>March - </a:t>
            </a:r>
            <a:r>
              <a:rPr lang="en-US" dirty="0" smtClean="0"/>
              <a:t>July</a:t>
            </a:r>
            <a:endParaRPr lang="en-US" dirty="0"/>
          </a:p>
          <a:p>
            <a:r>
              <a:rPr lang="en-US" dirty="0" smtClean="0"/>
              <a:t>Research Technicians I-IV:  </a:t>
            </a:r>
            <a:r>
              <a:rPr lang="en-US" dirty="0"/>
              <a:t>March - August</a:t>
            </a:r>
          </a:p>
          <a:p>
            <a:r>
              <a:rPr lang="en-US" dirty="0" smtClean="0"/>
              <a:t>Post Doc Fellows:  March - August</a:t>
            </a:r>
          </a:p>
          <a:p>
            <a:r>
              <a:rPr lang="en-US" dirty="0" smtClean="0"/>
              <a:t>Research [Program] Managers:  March - August</a:t>
            </a:r>
          </a:p>
          <a:p>
            <a:r>
              <a:rPr lang="en-US" dirty="0" smtClean="0"/>
              <a:t>AHRC:  April - September</a:t>
            </a:r>
            <a:endParaRPr lang="en-US" dirty="0"/>
          </a:p>
        </p:txBody>
      </p:sp>
    </p:spTree>
    <p:extLst>
      <p:ext uri="{BB962C8B-B14F-4D97-AF65-F5344CB8AC3E}">
        <p14:creationId xmlns:p14="http://schemas.microsoft.com/office/powerpoint/2010/main" val="3755772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AA58-1D95-4843-9D10-B2253DEDA86A}"/>
              </a:ext>
            </a:extLst>
          </p:cNvPr>
          <p:cNvSpPr>
            <a:spLocks noGrp="1"/>
          </p:cNvSpPr>
          <p:nvPr>
            <p:ph type="ctrTitle"/>
          </p:nvPr>
        </p:nvSpPr>
        <p:spPr>
          <a:xfrm>
            <a:off x="685800" y="2049463"/>
            <a:ext cx="7772400" cy="782637"/>
          </a:xfrm>
        </p:spPr>
        <p:txBody>
          <a:bodyPr/>
          <a:lstStyle/>
          <a:p>
            <a:r>
              <a:rPr lang="en-US" dirty="0" smtClean="0"/>
              <a:t>THANK YOU!</a:t>
            </a:r>
            <a:endParaRPr lang="en-US" dirty="0"/>
          </a:p>
        </p:txBody>
      </p:sp>
      <p:sp>
        <p:nvSpPr>
          <p:cNvPr id="3" name="Title 1">
            <a:extLst>
              <a:ext uri="{FF2B5EF4-FFF2-40B4-BE49-F238E27FC236}">
                <a16:creationId xmlns:a16="http://schemas.microsoft.com/office/drawing/2014/main" id="{767DAA58-1D95-4843-9D10-B2253DEDA86A}"/>
              </a:ext>
            </a:extLst>
          </p:cNvPr>
          <p:cNvSpPr txBox="1">
            <a:spLocks/>
          </p:cNvSpPr>
          <p:nvPr/>
        </p:nvSpPr>
        <p:spPr>
          <a:xfrm>
            <a:off x="685800" y="3670300"/>
            <a:ext cx="7772400" cy="78263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5000" kern="1200">
                <a:solidFill>
                  <a:schemeClr val="bg1"/>
                </a:solidFill>
                <a:latin typeface="MarkPro" panose="020B0504020101010102" pitchFamily="34" charset="77"/>
                <a:ea typeface="+mj-ea"/>
                <a:cs typeface="+mj-cs"/>
              </a:defRPr>
            </a:lvl1pPr>
          </a:lstStyle>
          <a:p>
            <a:r>
              <a:rPr lang="en-US" dirty="0" smtClean="0"/>
              <a:t>If you have any questions or comments about this project you, can direct them to </a:t>
            </a:r>
            <a:r>
              <a:rPr lang="en-US" dirty="0" smtClean="0">
                <a:hlinkClick r:id="rId2"/>
              </a:rPr>
              <a:t>patrick.kasparian@unityhealth.to</a:t>
            </a:r>
            <a:r>
              <a:rPr lang="en-US" dirty="0" smtClean="0"/>
              <a:t> or anonymously through this form:</a:t>
            </a:r>
          </a:p>
          <a:p>
            <a:endParaRPr lang="en-US" dirty="0" smtClean="0"/>
          </a:p>
          <a:p>
            <a:r>
              <a:rPr lang="en-US" dirty="0" smtClean="0">
                <a:hlinkClick r:id="rId3"/>
              </a:rPr>
              <a:t>https://forms.gle/1nBGMSSyESg1YTg98</a:t>
            </a:r>
            <a:endParaRPr lang="en-US" dirty="0" smtClean="0"/>
          </a:p>
          <a:p>
            <a:r>
              <a:rPr lang="en-US" sz="4000" dirty="0" smtClean="0"/>
              <a:t>(copy and paste link into address bar if you experience technical issues)</a:t>
            </a:r>
            <a:endParaRPr lang="en-US" sz="4000" dirty="0"/>
          </a:p>
        </p:txBody>
      </p:sp>
    </p:spTree>
    <p:extLst>
      <p:ext uri="{BB962C8B-B14F-4D97-AF65-F5344CB8AC3E}">
        <p14:creationId xmlns:p14="http://schemas.microsoft.com/office/powerpoint/2010/main" val="3324462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69AF0-55C8-164C-84C2-D170FEFEC515}"/>
              </a:ext>
            </a:extLst>
          </p:cNvPr>
          <p:cNvSpPr>
            <a:spLocks noGrp="1"/>
          </p:cNvSpPr>
          <p:nvPr>
            <p:ph idx="1"/>
          </p:nvPr>
        </p:nvSpPr>
        <p:spPr>
          <a:xfrm>
            <a:off x="476251" y="965975"/>
            <a:ext cx="7886700" cy="3809225"/>
          </a:xfrm>
        </p:spPr>
        <p:txBody>
          <a:bodyPr>
            <a:normAutofit fontScale="92500" lnSpcReduction="10000"/>
          </a:bodyPr>
          <a:lstStyle/>
          <a:p>
            <a:r>
              <a:rPr lang="en-US" dirty="0"/>
              <a:t>The purpose of the Job description </a:t>
            </a:r>
            <a:r>
              <a:rPr lang="en-US" dirty="0" smtClean="0"/>
              <a:t>review </a:t>
            </a:r>
            <a:r>
              <a:rPr lang="en-US" dirty="0"/>
              <a:t>is to:</a:t>
            </a:r>
          </a:p>
          <a:p>
            <a:endParaRPr lang="en-US" dirty="0"/>
          </a:p>
          <a:p>
            <a:pPr marL="285750" indent="-285750">
              <a:buFont typeface="Arial" panose="020B0604020202020204" pitchFamily="34" charset="0"/>
              <a:buChar char="•"/>
            </a:pPr>
            <a:r>
              <a:rPr lang="en-US" dirty="0" smtClean="0"/>
              <a:t>Update descriptions to reflect current roles.</a:t>
            </a:r>
          </a:p>
          <a:p>
            <a:pPr marL="285750" indent="-285750">
              <a:buFont typeface="Arial" panose="020B0604020202020204" pitchFamily="34" charset="0"/>
              <a:buChar char="•"/>
            </a:pPr>
            <a:r>
              <a:rPr lang="en-US" dirty="0" smtClean="0"/>
              <a:t>Ensure compensation appropriately reflects current roles.</a:t>
            </a:r>
          </a:p>
          <a:p>
            <a:pPr marL="285750" indent="-285750">
              <a:buFont typeface="Arial" panose="020B0604020202020204" pitchFamily="34" charset="0"/>
              <a:buChar char="•"/>
            </a:pPr>
            <a:r>
              <a:rPr lang="en-US" dirty="0" smtClean="0"/>
              <a:t>Identify </a:t>
            </a:r>
            <a:r>
              <a:rPr lang="en-US" dirty="0"/>
              <a:t>potential new </a:t>
            </a:r>
            <a:r>
              <a:rPr lang="en-US" dirty="0" smtClean="0"/>
              <a:t>positions.</a:t>
            </a:r>
            <a:endParaRPr lang="en-US" dirty="0"/>
          </a:p>
          <a:p>
            <a:pPr marL="285750" indent="-285750">
              <a:buFont typeface="Arial" panose="020B0604020202020204" pitchFamily="34" charset="0"/>
              <a:buChar char="•"/>
            </a:pPr>
            <a:r>
              <a:rPr lang="en-US" dirty="0" smtClean="0"/>
              <a:t>Ensure compensation is based on equitable job factors, free from discriminatory  barriers that diminish equity, diversity, and inclusion. </a:t>
            </a:r>
            <a:endParaRPr lang="en-US" dirty="0"/>
          </a:p>
          <a:p>
            <a:pPr marL="285750" indent="-285750">
              <a:buFont typeface="Arial" panose="020B0604020202020204" pitchFamily="34" charset="0"/>
              <a:buChar char="•"/>
            </a:pPr>
            <a:r>
              <a:rPr lang="en-US" dirty="0" smtClean="0"/>
              <a:t>Ensure </a:t>
            </a:r>
            <a:r>
              <a:rPr lang="en-US" dirty="0"/>
              <a:t>UHT </a:t>
            </a:r>
            <a:r>
              <a:rPr lang="en-US" dirty="0" smtClean="0"/>
              <a:t>has competitive compensation rates</a:t>
            </a:r>
            <a:r>
              <a:rPr lang="en-US" dirty="0" smtClean="0">
                <a:solidFill>
                  <a:srgbClr val="FF0000"/>
                </a:solidFill>
              </a:rPr>
              <a:t> </a:t>
            </a:r>
            <a:r>
              <a:rPr lang="en-US" dirty="0" smtClean="0"/>
              <a:t>relative to benchmark comparators.</a:t>
            </a:r>
            <a:endParaRPr lang="en-US" dirty="0"/>
          </a:p>
          <a:p>
            <a:endParaRPr lang="en-US" dirty="0" smtClean="0"/>
          </a:p>
          <a:p>
            <a:r>
              <a:rPr lang="en-US" dirty="0" smtClean="0"/>
              <a:t>Ensuring incumbents have opportunity to provide input for job descriptions is of top priority to Unity Health.  The documented process in the following slides is provided for transparency, and so you understand where you will have opportunity to share your experiences.</a:t>
            </a:r>
          </a:p>
          <a:p>
            <a:endParaRPr lang="en-US" dirty="0" smtClean="0"/>
          </a:p>
          <a:p>
            <a:endParaRPr lang="en-US" dirty="0"/>
          </a:p>
        </p:txBody>
      </p:sp>
      <p:sp>
        <p:nvSpPr>
          <p:cNvPr id="6" name="Text Placeholder 3">
            <a:extLst>
              <a:ext uri="{FF2B5EF4-FFF2-40B4-BE49-F238E27FC236}">
                <a16:creationId xmlns:a16="http://schemas.microsoft.com/office/drawing/2014/main" id="{AA27F722-53CF-0F4A-9678-415476728EC4}"/>
              </a:ext>
            </a:extLst>
          </p:cNvPr>
          <p:cNvSpPr txBox="1">
            <a:spLocks/>
          </p:cNvSpPr>
          <p:nvPr/>
        </p:nvSpPr>
        <p:spPr>
          <a:xfrm>
            <a:off x="476251" y="127000"/>
            <a:ext cx="3778249" cy="50444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solidFill>
                <a:latin typeface="MarkPro" panose="020B0504020101010102" pitchFamily="34"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bg1"/>
                </a:solidFill>
                <a:latin typeface="MarkPro" panose="020B0504020101010102" pitchFamily="34"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bg1"/>
                </a:solidFill>
                <a:latin typeface="MarkPro" panose="020B0504020101010102" pitchFamily="34"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bg1"/>
                </a:solidFill>
                <a:latin typeface="MarkPro" panose="020B0504020101010102" pitchFamily="34"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bg1"/>
                </a:solidFill>
                <a:latin typeface="MarkPro" panose="020B0504020101010102"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500" dirty="0" smtClean="0"/>
              <a:t>The Overall Purpose</a:t>
            </a:r>
            <a:endParaRPr lang="en-US" sz="2500" dirty="0"/>
          </a:p>
        </p:txBody>
      </p:sp>
      <p:sp>
        <p:nvSpPr>
          <p:cNvPr id="9" name="TextBox 8"/>
          <p:cNvSpPr txBox="1"/>
          <p:nvPr/>
        </p:nvSpPr>
        <p:spPr>
          <a:xfrm>
            <a:off x="1535114" y="5109730"/>
            <a:ext cx="5768974" cy="630942"/>
          </a:xfrm>
          <a:prstGeom prst="rect">
            <a:avLst/>
          </a:prstGeom>
          <a:noFill/>
        </p:spPr>
        <p:txBody>
          <a:bodyPr wrap="square" rtlCol="0">
            <a:spAutoFit/>
          </a:bodyPr>
          <a:lstStyle/>
          <a:p>
            <a:r>
              <a:rPr lang="en-US" sz="3500" b="1" dirty="0" smtClean="0">
                <a:solidFill>
                  <a:srgbClr val="563E82"/>
                </a:solidFill>
              </a:rPr>
              <a:t>HAVE YOUR OPINION HEARD!</a:t>
            </a:r>
            <a:endParaRPr lang="en-US" sz="3500" b="1" dirty="0">
              <a:solidFill>
                <a:srgbClr val="563E82"/>
              </a:solidFill>
            </a:endParaRPr>
          </a:p>
        </p:txBody>
      </p:sp>
    </p:spTree>
    <p:extLst>
      <p:ext uri="{BB962C8B-B14F-4D97-AF65-F5344CB8AC3E}">
        <p14:creationId xmlns:p14="http://schemas.microsoft.com/office/powerpoint/2010/main" val="3394943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ight Arrow 29"/>
          <p:cNvSpPr/>
          <p:nvPr/>
        </p:nvSpPr>
        <p:spPr>
          <a:xfrm>
            <a:off x="5450850" y="1051541"/>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Rounded Rectangle 39"/>
          <p:cNvSpPr/>
          <p:nvPr/>
        </p:nvSpPr>
        <p:spPr>
          <a:xfrm>
            <a:off x="1045370" y="1780564"/>
            <a:ext cx="1466850"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Google Doc Amendments</a:t>
            </a:r>
          </a:p>
        </p:txBody>
      </p:sp>
      <p:sp>
        <p:nvSpPr>
          <p:cNvPr id="41" name="Rounded Rectangle 40"/>
          <p:cNvSpPr/>
          <p:nvPr/>
        </p:nvSpPr>
        <p:spPr>
          <a:xfrm>
            <a:off x="3159920" y="1780564"/>
            <a:ext cx="1466850"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Survey</a:t>
            </a:r>
          </a:p>
        </p:txBody>
      </p:sp>
      <p:sp>
        <p:nvSpPr>
          <p:cNvPr id="42" name="Rounded Rectangle 41"/>
          <p:cNvSpPr/>
          <p:nvPr/>
        </p:nvSpPr>
        <p:spPr>
          <a:xfrm>
            <a:off x="5236370" y="1780564"/>
            <a:ext cx="1466850"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Workshops</a:t>
            </a:r>
          </a:p>
        </p:txBody>
      </p:sp>
      <p:sp>
        <p:nvSpPr>
          <p:cNvPr id="43" name="Right Brace 42"/>
          <p:cNvSpPr/>
          <p:nvPr/>
        </p:nvSpPr>
        <p:spPr>
          <a:xfrm rot="5400000">
            <a:off x="3680819" y="-618403"/>
            <a:ext cx="398859" cy="6203158"/>
          </a:xfrm>
          <a:prstGeom prst="rightBrace">
            <a:avLst>
              <a:gd name="adj1" fmla="val 157621"/>
              <a:gd name="adj2" fmla="val 85642"/>
            </a:avLst>
          </a:prstGeom>
          <a:ln>
            <a:solidFill>
              <a:srgbClr val="563E8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4" name="Rounded Rectangle 43"/>
          <p:cNvSpPr/>
          <p:nvPr/>
        </p:nvSpPr>
        <p:spPr>
          <a:xfrm>
            <a:off x="657224" y="2871581"/>
            <a:ext cx="2076450" cy="52241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t>Use Feedback  to create 2</a:t>
            </a:r>
            <a:r>
              <a:rPr lang="en-US" sz="1350" baseline="30000" dirty="0" smtClean="0"/>
              <a:t>nd</a:t>
            </a:r>
            <a:r>
              <a:rPr lang="en-US" sz="1350" dirty="0" smtClean="0"/>
              <a:t> </a:t>
            </a:r>
            <a:r>
              <a:rPr lang="en-US" sz="1350" dirty="0"/>
              <a:t>Draft Job Description</a:t>
            </a:r>
          </a:p>
        </p:txBody>
      </p:sp>
      <p:sp>
        <p:nvSpPr>
          <p:cNvPr id="46" name="Rounded Rectangle 45"/>
          <p:cNvSpPr/>
          <p:nvPr/>
        </p:nvSpPr>
        <p:spPr>
          <a:xfrm>
            <a:off x="958356" y="1566799"/>
            <a:ext cx="5334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B050"/>
                </a:solidFill>
              </a:rPr>
              <a:t>STAFF</a:t>
            </a:r>
          </a:p>
        </p:txBody>
      </p:sp>
      <p:sp>
        <p:nvSpPr>
          <p:cNvPr id="47" name="Rounded Rectangle 46"/>
          <p:cNvSpPr/>
          <p:nvPr/>
        </p:nvSpPr>
        <p:spPr>
          <a:xfrm>
            <a:off x="4993482" y="1718356"/>
            <a:ext cx="5334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B050"/>
                </a:solidFill>
              </a:rPr>
              <a:t>STAFF</a:t>
            </a:r>
          </a:p>
        </p:txBody>
      </p:sp>
      <p:sp>
        <p:nvSpPr>
          <p:cNvPr id="48" name="Rounded Rectangle 47"/>
          <p:cNvSpPr/>
          <p:nvPr/>
        </p:nvSpPr>
        <p:spPr>
          <a:xfrm>
            <a:off x="2893220" y="1564466"/>
            <a:ext cx="5334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B050"/>
                </a:solidFill>
              </a:rPr>
              <a:t>STAFF</a:t>
            </a:r>
          </a:p>
        </p:txBody>
      </p:sp>
      <p:sp>
        <p:nvSpPr>
          <p:cNvPr id="49" name="Curved Left Arrow 48"/>
          <p:cNvSpPr/>
          <p:nvPr/>
        </p:nvSpPr>
        <p:spPr>
          <a:xfrm>
            <a:off x="7242574" y="1113125"/>
            <a:ext cx="546100" cy="982375"/>
          </a:xfrm>
          <a:prstGeom prst="curvedLeftArrow">
            <a:avLst>
              <a:gd name="adj1" fmla="val 24145"/>
              <a:gd name="adj2" fmla="val 48080"/>
              <a:gd name="adj3" fmla="val 25000"/>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50" name="Rounded Rectangle 49"/>
          <p:cNvSpPr/>
          <p:nvPr/>
        </p:nvSpPr>
        <p:spPr>
          <a:xfrm>
            <a:off x="7833124" y="949941"/>
            <a:ext cx="967976" cy="146419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Expose staff to </a:t>
            </a:r>
            <a:r>
              <a:rPr lang="en-US" sz="1050" dirty="0" smtClean="0"/>
              <a:t>1</a:t>
            </a:r>
            <a:r>
              <a:rPr lang="en-US" sz="1050" baseline="30000" dirty="0" smtClean="0"/>
              <a:t>st</a:t>
            </a:r>
            <a:r>
              <a:rPr lang="en-US" sz="1050" dirty="0" smtClean="0"/>
              <a:t> Draft through these </a:t>
            </a:r>
            <a:r>
              <a:rPr lang="en-US" sz="1050" dirty="0"/>
              <a:t>3 </a:t>
            </a:r>
            <a:r>
              <a:rPr lang="en-US" sz="1050" dirty="0" smtClean="0"/>
              <a:t>touchpoints</a:t>
            </a:r>
            <a:endParaRPr lang="en-US" sz="1050" dirty="0"/>
          </a:p>
        </p:txBody>
      </p:sp>
      <p:sp>
        <p:nvSpPr>
          <p:cNvPr id="52" name="Rounded Rectangle 51"/>
          <p:cNvSpPr/>
          <p:nvPr/>
        </p:nvSpPr>
        <p:spPr>
          <a:xfrm>
            <a:off x="3358757" y="2781814"/>
            <a:ext cx="1046559" cy="619823"/>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Expose P.I.’s to 2</a:t>
            </a:r>
            <a:r>
              <a:rPr lang="en-US" sz="1050" baseline="30000" dirty="0"/>
              <a:t>nd</a:t>
            </a:r>
            <a:r>
              <a:rPr lang="en-US" sz="1050" dirty="0"/>
              <a:t> Draft</a:t>
            </a:r>
          </a:p>
        </p:txBody>
      </p:sp>
      <p:sp>
        <p:nvSpPr>
          <p:cNvPr id="54" name="Right Arrow 53"/>
          <p:cNvSpPr/>
          <p:nvPr/>
        </p:nvSpPr>
        <p:spPr>
          <a:xfrm>
            <a:off x="2795586" y="2866545"/>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7" name="Right Arrow 56"/>
          <p:cNvSpPr/>
          <p:nvPr/>
        </p:nvSpPr>
        <p:spPr>
          <a:xfrm>
            <a:off x="4496221" y="2844973"/>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Rounded Rectangle 61"/>
          <p:cNvSpPr/>
          <p:nvPr/>
        </p:nvSpPr>
        <p:spPr>
          <a:xfrm>
            <a:off x="871537" y="4029976"/>
            <a:ext cx="1704975"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Submit 3</a:t>
            </a:r>
            <a:r>
              <a:rPr lang="en-US" sz="1050" baseline="30000" dirty="0"/>
              <a:t>rd</a:t>
            </a:r>
            <a:r>
              <a:rPr lang="en-US" sz="1050" dirty="0"/>
              <a:t> Draft to </a:t>
            </a:r>
            <a:r>
              <a:rPr lang="en-US" sz="1050" dirty="0" smtClean="0"/>
              <a:t>HR for </a:t>
            </a:r>
            <a:r>
              <a:rPr lang="en-US" sz="1050" dirty="0"/>
              <a:t>review to ensure </a:t>
            </a:r>
            <a:r>
              <a:rPr lang="en-US" sz="1050" dirty="0" smtClean="0"/>
              <a:t>it contains all info needed</a:t>
            </a:r>
            <a:endParaRPr lang="en-US" sz="1050" dirty="0"/>
          </a:p>
        </p:txBody>
      </p:sp>
      <p:sp>
        <p:nvSpPr>
          <p:cNvPr id="64" name="Right Arrow 63"/>
          <p:cNvSpPr/>
          <p:nvPr/>
        </p:nvSpPr>
        <p:spPr>
          <a:xfrm>
            <a:off x="2636640" y="4139523"/>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Rounded Rectangle 65"/>
          <p:cNvSpPr/>
          <p:nvPr/>
        </p:nvSpPr>
        <p:spPr>
          <a:xfrm>
            <a:off x="3235228" y="4029976"/>
            <a:ext cx="1466850"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Provides any changes</a:t>
            </a:r>
          </a:p>
        </p:txBody>
      </p:sp>
      <p:sp>
        <p:nvSpPr>
          <p:cNvPr id="67" name="Rounded Rectangle 66"/>
          <p:cNvSpPr/>
          <p:nvPr/>
        </p:nvSpPr>
        <p:spPr>
          <a:xfrm>
            <a:off x="3065266" y="3912403"/>
            <a:ext cx="3429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1">
                    <a:lumMod val="75000"/>
                  </a:schemeClr>
                </a:solidFill>
              </a:rPr>
              <a:t>HR</a:t>
            </a:r>
          </a:p>
        </p:txBody>
      </p:sp>
      <p:sp>
        <p:nvSpPr>
          <p:cNvPr id="68" name="Rounded Rectangle 67"/>
          <p:cNvSpPr/>
          <p:nvPr/>
        </p:nvSpPr>
        <p:spPr>
          <a:xfrm>
            <a:off x="5622131" y="4027745"/>
            <a:ext cx="938212" cy="5334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Establish 4</a:t>
            </a:r>
            <a:r>
              <a:rPr lang="en-US" sz="1050" baseline="30000" dirty="0"/>
              <a:t>th </a:t>
            </a:r>
            <a:r>
              <a:rPr lang="en-US" sz="1050" dirty="0"/>
              <a:t>Draft</a:t>
            </a:r>
          </a:p>
        </p:txBody>
      </p:sp>
      <p:sp>
        <p:nvSpPr>
          <p:cNvPr id="70" name="Right Arrow 69"/>
          <p:cNvSpPr/>
          <p:nvPr/>
        </p:nvSpPr>
        <p:spPr>
          <a:xfrm>
            <a:off x="4926009" y="4127450"/>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1" name="Rounded Rectangle 70"/>
          <p:cNvSpPr/>
          <p:nvPr/>
        </p:nvSpPr>
        <p:spPr>
          <a:xfrm>
            <a:off x="6913960" y="3910171"/>
            <a:ext cx="995364" cy="337076"/>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Major changes</a:t>
            </a:r>
          </a:p>
        </p:txBody>
      </p:sp>
      <p:sp>
        <p:nvSpPr>
          <p:cNvPr id="72" name="Rounded Rectangle 71"/>
          <p:cNvSpPr/>
          <p:nvPr/>
        </p:nvSpPr>
        <p:spPr>
          <a:xfrm>
            <a:off x="6913960" y="4292139"/>
            <a:ext cx="995364" cy="337076"/>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Minor changes</a:t>
            </a:r>
          </a:p>
        </p:txBody>
      </p:sp>
      <p:sp>
        <p:nvSpPr>
          <p:cNvPr id="81" name="Rounded Rectangle 80"/>
          <p:cNvSpPr/>
          <p:nvPr/>
        </p:nvSpPr>
        <p:spPr>
          <a:xfrm>
            <a:off x="2441573" y="6193680"/>
            <a:ext cx="3350421" cy="252854"/>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Submit to </a:t>
            </a:r>
            <a:r>
              <a:rPr lang="en-US" sz="1350" dirty="0" smtClean="0"/>
              <a:t>HR for FINAL </a:t>
            </a:r>
            <a:r>
              <a:rPr lang="en-US" sz="1350" dirty="0" smtClean="0">
                <a:solidFill>
                  <a:schemeClr val="bg1"/>
                </a:solidFill>
              </a:rPr>
              <a:t>Job Evaluation</a:t>
            </a:r>
            <a:endParaRPr lang="en-US" sz="1350" dirty="0">
              <a:solidFill>
                <a:schemeClr val="bg1"/>
              </a:solidFill>
            </a:endParaRPr>
          </a:p>
        </p:txBody>
      </p:sp>
      <p:sp>
        <p:nvSpPr>
          <p:cNvPr id="78" name="Right Arrow 77"/>
          <p:cNvSpPr/>
          <p:nvPr/>
        </p:nvSpPr>
        <p:spPr>
          <a:xfrm>
            <a:off x="6249590" y="2869044"/>
            <a:ext cx="495300" cy="32682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8"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476251" y="127000"/>
            <a:ext cx="3778249" cy="504445"/>
          </a:xfrm>
        </p:spPr>
        <p:txBody>
          <a:bodyPr/>
          <a:lstStyle/>
          <a:p>
            <a:r>
              <a:rPr lang="en-US" sz="2500" dirty="0"/>
              <a:t>The Overall Process</a:t>
            </a:r>
          </a:p>
        </p:txBody>
      </p:sp>
      <p:sp>
        <p:nvSpPr>
          <p:cNvPr id="73" name="Rounded Rectangle 72"/>
          <p:cNvSpPr/>
          <p:nvPr/>
        </p:nvSpPr>
        <p:spPr>
          <a:xfrm>
            <a:off x="506038" y="859512"/>
            <a:ext cx="1572371" cy="642946"/>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Engagement Survey sent out</a:t>
            </a:r>
            <a:endParaRPr lang="en-US" sz="1200" dirty="0"/>
          </a:p>
        </p:txBody>
      </p:sp>
      <p:sp>
        <p:nvSpPr>
          <p:cNvPr id="79" name="Rounded Rectangle 78"/>
          <p:cNvSpPr/>
          <p:nvPr/>
        </p:nvSpPr>
        <p:spPr>
          <a:xfrm>
            <a:off x="270247" y="7317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80" name="Rounded Rectangle 79"/>
          <p:cNvSpPr/>
          <p:nvPr/>
        </p:nvSpPr>
        <p:spPr>
          <a:xfrm>
            <a:off x="2382640" y="859512"/>
            <a:ext cx="2853730" cy="642946"/>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Expand current job descriptions to detailed 1</a:t>
            </a:r>
            <a:r>
              <a:rPr lang="en-US" sz="1200" baseline="30000" dirty="0" smtClean="0"/>
              <a:t>st</a:t>
            </a:r>
            <a:r>
              <a:rPr lang="en-US" sz="1200" dirty="0" smtClean="0"/>
              <a:t>  Draft Description form </a:t>
            </a:r>
            <a:endParaRPr lang="en-US" sz="1200" dirty="0"/>
          </a:p>
        </p:txBody>
      </p:sp>
      <p:sp>
        <p:nvSpPr>
          <p:cNvPr id="85" name="Rounded Rectangle 84"/>
          <p:cNvSpPr/>
          <p:nvPr/>
        </p:nvSpPr>
        <p:spPr>
          <a:xfrm>
            <a:off x="6045200" y="872852"/>
            <a:ext cx="1146574" cy="642946"/>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Expose </a:t>
            </a:r>
            <a:endParaRPr lang="en-US" sz="1200" dirty="0" smtClean="0"/>
          </a:p>
          <a:p>
            <a:pPr algn="ctr"/>
            <a:r>
              <a:rPr lang="en-US" sz="1200" dirty="0" smtClean="0"/>
              <a:t>P.I</a:t>
            </a:r>
            <a:r>
              <a:rPr lang="en-US" sz="1200" dirty="0"/>
              <a:t>.’s to </a:t>
            </a:r>
            <a:r>
              <a:rPr lang="en-US" sz="1200" dirty="0" smtClean="0"/>
              <a:t>1</a:t>
            </a:r>
            <a:r>
              <a:rPr lang="en-US" sz="1200" baseline="30000" dirty="0" smtClean="0"/>
              <a:t>st</a:t>
            </a:r>
            <a:r>
              <a:rPr lang="en-US" sz="1200" dirty="0" smtClean="0"/>
              <a:t> Draft </a:t>
            </a:r>
            <a:r>
              <a:rPr lang="en-US" sz="900" dirty="0" smtClean="0"/>
              <a:t>[optional]</a:t>
            </a:r>
            <a:endParaRPr lang="en-US" sz="900" dirty="0"/>
          </a:p>
        </p:txBody>
      </p:sp>
      <p:sp>
        <p:nvSpPr>
          <p:cNvPr id="90" name="Rounded Rectangle 89"/>
          <p:cNvSpPr/>
          <p:nvPr/>
        </p:nvSpPr>
        <p:spPr>
          <a:xfrm>
            <a:off x="5117735" y="2807406"/>
            <a:ext cx="1046559" cy="619823"/>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Establish 3</a:t>
            </a:r>
            <a:r>
              <a:rPr lang="en-US" sz="1050" baseline="30000" dirty="0" smtClean="0"/>
              <a:t>rd</a:t>
            </a:r>
            <a:r>
              <a:rPr lang="en-US" sz="1050" dirty="0" smtClean="0"/>
              <a:t> Draft based on PI feedback</a:t>
            </a:r>
            <a:endParaRPr lang="en-US" sz="1050" dirty="0"/>
          </a:p>
        </p:txBody>
      </p:sp>
      <p:sp>
        <p:nvSpPr>
          <p:cNvPr id="95" name="Rounded Rectangle 94"/>
          <p:cNvSpPr/>
          <p:nvPr/>
        </p:nvSpPr>
        <p:spPr>
          <a:xfrm>
            <a:off x="6830186" y="2818173"/>
            <a:ext cx="1112434" cy="619823"/>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REDI Considerations</a:t>
            </a:r>
            <a:endParaRPr lang="en-US" sz="1050" dirty="0"/>
          </a:p>
        </p:txBody>
      </p:sp>
      <p:sp>
        <p:nvSpPr>
          <p:cNvPr id="101" name="Rounded Rectangle 100"/>
          <p:cNvSpPr/>
          <p:nvPr/>
        </p:nvSpPr>
        <p:spPr>
          <a:xfrm>
            <a:off x="1630342" y="4968768"/>
            <a:ext cx="4390253" cy="59003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t>Incumbents and PI’s evaluate 4</a:t>
            </a:r>
            <a:r>
              <a:rPr lang="en-US" sz="1350" baseline="30000" dirty="0" smtClean="0"/>
              <a:t>th</a:t>
            </a:r>
            <a:r>
              <a:rPr lang="en-US" sz="1350" dirty="0" smtClean="0"/>
              <a:t> Draft</a:t>
            </a:r>
            <a:r>
              <a:rPr lang="en-US" sz="1000" dirty="0" smtClean="0"/>
              <a:t> </a:t>
            </a:r>
          </a:p>
          <a:p>
            <a:pPr algn="ctr"/>
            <a:r>
              <a:rPr lang="en-US" sz="1000" dirty="0" smtClean="0">
                <a:solidFill>
                  <a:schemeClr val="bg1"/>
                </a:solidFill>
              </a:rPr>
              <a:t>If </a:t>
            </a:r>
            <a:r>
              <a:rPr lang="en-US" sz="1000" dirty="0">
                <a:solidFill>
                  <a:schemeClr val="bg1"/>
                </a:solidFill>
              </a:rPr>
              <a:t>high </a:t>
            </a:r>
            <a:r>
              <a:rPr lang="en-US" sz="1000" dirty="0" smtClean="0">
                <a:solidFill>
                  <a:schemeClr val="bg1"/>
                </a:solidFill>
              </a:rPr>
              <a:t>acceptance </a:t>
            </a:r>
            <a:r>
              <a:rPr lang="en-US" sz="1000" dirty="0">
                <a:solidFill>
                  <a:schemeClr val="bg1"/>
                </a:solidFill>
              </a:rPr>
              <a:t>during evaluation, </a:t>
            </a:r>
            <a:r>
              <a:rPr lang="en-US" sz="1000" dirty="0" smtClean="0">
                <a:solidFill>
                  <a:schemeClr val="bg1"/>
                </a:solidFill>
              </a:rPr>
              <a:t>finalize and approve, otherwise, seek more feedback</a:t>
            </a:r>
            <a:endParaRPr lang="en-US" sz="1000" dirty="0"/>
          </a:p>
        </p:txBody>
      </p:sp>
      <p:sp>
        <p:nvSpPr>
          <p:cNvPr id="108" name="Rounded Rectangle 107"/>
          <p:cNvSpPr/>
          <p:nvPr/>
        </p:nvSpPr>
        <p:spPr>
          <a:xfrm>
            <a:off x="1598004" y="4730082"/>
            <a:ext cx="5334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B050"/>
                </a:solidFill>
              </a:rPr>
              <a:t>STAFF</a:t>
            </a:r>
          </a:p>
        </p:txBody>
      </p:sp>
      <p:sp>
        <p:nvSpPr>
          <p:cNvPr id="110" name="Rounded Rectangle 109"/>
          <p:cNvSpPr/>
          <p:nvPr/>
        </p:nvSpPr>
        <p:spPr>
          <a:xfrm>
            <a:off x="2238747" y="7698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2" name="Rounded Rectangle 111"/>
          <p:cNvSpPr/>
          <p:nvPr/>
        </p:nvSpPr>
        <p:spPr>
          <a:xfrm>
            <a:off x="7648947" y="8333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3" name="Rounded Rectangle 112"/>
          <p:cNvSpPr/>
          <p:nvPr/>
        </p:nvSpPr>
        <p:spPr>
          <a:xfrm>
            <a:off x="435347" y="27002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5" name="Rounded Rectangle 114"/>
          <p:cNvSpPr/>
          <p:nvPr/>
        </p:nvSpPr>
        <p:spPr>
          <a:xfrm>
            <a:off x="5020047" y="26748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6" name="Rounded Rectangle 115"/>
          <p:cNvSpPr/>
          <p:nvPr/>
        </p:nvSpPr>
        <p:spPr>
          <a:xfrm>
            <a:off x="6759947" y="27256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7" name="Rounded Rectangle 116"/>
          <p:cNvSpPr/>
          <p:nvPr/>
        </p:nvSpPr>
        <p:spPr>
          <a:xfrm>
            <a:off x="5432820" y="3920293"/>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118" name="Rounded Rectangle 117"/>
          <p:cNvSpPr/>
          <p:nvPr/>
        </p:nvSpPr>
        <p:spPr>
          <a:xfrm>
            <a:off x="657224" y="3892773"/>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51" name="Rounded Rectangle 50"/>
          <p:cNvSpPr/>
          <p:nvPr/>
        </p:nvSpPr>
        <p:spPr>
          <a:xfrm>
            <a:off x="6157517" y="720192"/>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00B0F0"/>
                </a:solidFill>
              </a:rPr>
              <a:t>PI</a:t>
            </a:r>
            <a:endParaRPr lang="en-US" sz="900" dirty="0">
              <a:solidFill>
                <a:srgbClr val="00B0F0"/>
              </a:solidFill>
            </a:endParaRPr>
          </a:p>
        </p:txBody>
      </p:sp>
      <p:sp>
        <p:nvSpPr>
          <p:cNvPr id="55" name="Rounded Rectangle 54"/>
          <p:cNvSpPr/>
          <p:nvPr/>
        </p:nvSpPr>
        <p:spPr>
          <a:xfrm>
            <a:off x="3302400" y="2687590"/>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00B0F0"/>
                </a:solidFill>
              </a:rPr>
              <a:t>PI</a:t>
            </a:r>
            <a:endParaRPr lang="en-US" sz="900" dirty="0">
              <a:solidFill>
                <a:srgbClr val="00B0F0"/>
              </a:solidFill>
            </a:endParaRPr>
          </a:p>
        </p:txBody>
      </p:sp>
      <p:sp>
        <p:nvSpPr>
          <p:cNvPr id="56" name="Rounded Rectangle 55"/>
          <p:cNvSpPr/>
          <p:nvPr/>
        </p:nvSpPr>
        <p:spPr>
          <a:xfrm>
            <a:off x="2139939" y="4719787"/>
            <a:ext cx="386977" cy="24544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00B0F0"/>
                </a:solidFill>
              </a:rPr>
              <a:t>PI</a:t>
            </a:r>
            <a:endParaRPr lang="en-US" sz="900" dirty="0">
              <a:solidFill>
                <a:srgbClr val="00B0F0"/>
              </a:solidFill>
            </a:endParaRPr>
          </a:p>
        </p:txBody>
      </p:sp>
      <p:sp>
        <p:nvSpPr>
          <p:cNvPr id="2" name="Down Arrow 1"/>
          <p:cNvSpPr/>
          <p:nvPr/>
        </p:nvSpPr>
        <p:spPr>
          <a:xfrm rot="6191843">
            <a:off x="5448113" y="2382468"/>
            <a:ext cx="405151" cy="2581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rot="3461845">
            <a:off x="6327980" y="4381695"/>
            <a:ext cx="405151" cy="1105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qual 2"/>
          <p:cNvSpPr/>
          <p:nvPr/>
        </p:nvSpPr>
        <p:spPr>
          <a:xfrm>
            <a:off x="6557560" y="4137786"/>
            <a:ext cx="334948" cy="287452"/>
          </a:xfrm>
          <a:prstGeom prst="mathEqual">
            <a:avLst/>
          </a:prstGeom>
          <a:solidFill>
            <a:srgbClr val="563E82"/>
          </a:solid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3E82"/>
              </a:solidFill>
            </a:endParaRPr>
          </a:p>
        </p:txBody>
      </p:sp>
      <p:sp>
        <p:nvSpPr>
          <p:cNvPr id="107" name="Rounded Rectangle 106"/>
          <p:cNvSpPr/>
          <p:nvPr/>
        </p:nvSpPr>
        <p:spPr>
          <a:xfrm>
            <a:off x="2206428" y="6025001"/>
            <a:ext cx="342900" cy="2351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1">
                    <a:lumMod val="75000"/>
                  </a:schemeClr>
                </a:solidFill>
              </a:rPr>
              <a:t>HR</a:t>
            </a:r>
          </a:p>
        </p:txBody>
      </p:sp>
      <p:sp>
        <p:nvSpPr>
          <p:cNvPr id="63" name="Rounded Rectangle 62"/>
          <p:cNvSpPr/>
          <p:nvPr/>
        </p:nvSpPr>
        <p:spPr>
          <a:xfrm>
            <a:off x="2441573" y="5732053"/>
            <a:ext cx="5207374" cy="303585"/>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t>Job Description Information Finalized and approved by Staff and PI’s</a:t>
            </a:r>
            <a:endParaRPr lang="en-US" sz="1350" dirty="0"/>
          </a:p>
        </p:txBody>
      </p:sp>
      <p:sp>
        <p:nvSpPr>
          <p:cNvPr id="61" name="Rounded Rectangle 60"/>
          <p:cNvSpPr/>
          <p:nvPr/>
        </p:nvSpPr>
        <p:spPr>
          <a:xfrm>
            <a:off x="2125243" y="5620465"/>
            <a:ext cx="386977" cy="218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2">
                    <a:lumMod val="75000"/>
                  </a:schemeClr>
                </a:solidFill>
              </a:rPr>
              <a:t>PM</a:t>
            </a:r>
          </a:p>
        </p:txBody>
      </p:sp>
      <p:sp>
        <p:nvSpPr>
          <p:cNvPr id="65" name="Curved Left Arrow 64"/>
          <p:cNvSpPr/>
          <p:nvPr/>
        </p:nvSpPr>
        <p:spPr>
          <a:xfrm flipH="1">
            <a:off x="977847" y="5262370"/>
            <a:ext cx="613955" cy="722538"/>
          </a:xfrm>
          <a:prstGeom prst="curvedLeftArrow">
            <a:avLst>
              <a:gd name="adj1" fmla="val 24145"/>
              <a:gd name="adj2" fmla="val 48080"/>
              <a:gd name="adj3" fmla="val 31678"/>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69" name="Curved Left Arrow 68"/>
          <p:cNvSpPr/>
          <p:nvPr/>
        </p:nvSpPr>
        <p:spPr>
          <a:xfrm flipH="1">
            <a:off x="1792042" y="5869194"/>
            <a:ext cx="590598" cy="600264"/>
          </a:xfrm>
          <a:prstGeom prst="curvedLeftArrow">
            <a:avLst>
              <a:gd name="adj1" fmla="val 24145"/>
              <a:gd name="adj2" fmla="val 48080"/>
              <a:gd name="adj3" fmla="val 31678"/>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74" name="Curved Left Arrow 73"/>
          <p:cNvSpPr/>
          <p:nvPr/>
        </p:nvSpPr>
        <p:spPr>
          <a:xfrm rot="20932889" flipH="1" flipV="1">
            <a:off x="104007" y="1766839"/>
            <a:ext cx="1152117" cy="3593564"/>
          </a:xfrm>
          <a:prstGeom prst="curvedLeftArrow">
            <a:avLst>
              <a:gd name="adj1" fmla="val 23709"/>
              <a:gd name="adj2" fmla="val 48080"/>
              <a:gd name="adj3" fmla="val 24726"/>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71549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890588" y="768406"/>
            <a:ext cx="7051144" cy="769069"/>
          </a:xfrm>
        </p:spPr>
        <p:txBody>
          <a:bodyPr>
            <a:normAutofit fontScale="90000"/>
          </a:bodyPr>
          <a:lstStyle/>
          <a:p>
            <a:r>
              <a:rPr lang="en-US" dirty="0" smtClean="0"/>
              <a:t>Project Management Creates Draft Job  Description Form</a:t>
            </a:r>
            <a:endParaRPr lang="en-US" dirty="0"/>
          </a:p>
        </p:txBody>
      </p:sp>
      <p:sp>
        <p:nvSpPr>
          <p:cNvPr id="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890712" cy="291643"/>
          </a:xfrm>
        </p:spPr>
        <p:txBody>
          <a:bodyPr/>
          <a:lstStyle/>
          <a:p>
            <a:r>
              <a:rPr lang="en-US" dirty="0" smtClean="0"/>
              <a:t>DETAILED PROCESS</a:t>
            </a:r>
            <a:endParaRPr lang="en-US" dirty="0"/>
          </a:p>
        </p:txBody>
      </p:sp>
      <p:sp>
        <p:nvSpPr>
          <p:cNvPr id="6" name="Rounded Rectangle 5"/>
          <p:cNvSpPr/>
          <p:nvPr/>
        </p:nvSpPr>
        <p:spPr>
          <a:xfrm>
            <a:off x="153988" y="8374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2">
                    <a:lumMod val="75000"/>
                  </a:schemeClr>
                </a:solidFill>
              </a:rPr>
              <a:t>PM</a:t>
            </a:r>
            <a:endParaRPr lang="en-US" sz="2800" dirty="0">
              <a:solidFill>
                <a:schemeClr val="accent2">
                  <a:lumMod val="75000"/>
                </a:schemeClr>
              </a:solidFill>
            </a:endParaRPr>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511355"/>
            <a:ext cx="7886700" cy="546708"/>
          </a:xfrm>
        </p:spPr>
        <p:txBody>
          <a:bodyPr>
            <a:normAutofit fontScale="85000" lnSpcReduction="10000"/>
          </a:bodyPr>
          <a:lstStyle/>
          <a:p>
            <a:r>
              <a:rPr lang="en-US" dirty="0" smtClean="0"/>
              <a:t>The Project Manager will review current job descriptions in addition with a sample of recent job postings, and convert the information into the Job Description form template:</a:t>
            </a:r>
            <a:endParaRPr lang="en-US" dirty="0"/>
          </a:p>
        </p:txBody>
      </p:sp>
      <p:sp>
        <p:nvSpPr>
          <p:cNvPr id="14" name="Right Arrow 13"/>
          <p:cNvSpPr/>
          <p:nvPr/>
        </p:nvSpPr>
        <p:spPr>
          <a:xfrm>
            <a:off x="4928773" y="2992438"/>
            <a:ext cx="1014825" cy="1185862"/>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928773" y="5003800"/>
            <a:ext cx="3110327" cy="1200329"/>
          </a:xfrm>
          <a:prstGeom prst="rect">
            <a:avLst/>
          </a:prstGeom>
          <a:noFill/>
        </p:spPr>
        <p:txBody>
          <a:bodyPr wrap="square" rtlCol="0">
            <a:spAutoFit/>
          </a:bodyPr>
          <a:lstStyle/>
          <a:p>
            <a:r>
              <a:rPr lang="en-US" dirty="0" smtClean="0"/>
              <a:t>PI’s may be asked to review these descriptions for a sense-check, prior to sending out to the staff.</a:t>
            </a:r>
            <a:endParaRPr lang="en-US" dirty="0"/>
          </a:p>
        </p:txBody>
      </p:sp>
      <p:sp>
        <p:nvSpPr>
          <p:cNvPr id="10" name="Rounded Rectangle 9"/>
          <p:cNvSpPr/>
          <p:nvPr/>
        </p:nvSpPr>
        <p:spPr>
          <a:xfrm>
            <a:off x="4364797" y="4921249"/>
            <a:ext cx="571501" cy="47215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F0"/>
                </a:solidFill>
              </a:rPr>
              <a:t>PI</a:t>
            </a:r>
            <a:endParaRPr lang="en-US" sz="2800" dirty="0">
              <a:solidFill>
                <a:srgbClr val="00B0F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11225393"/>
              </p:ext>
            </p:extLst>
          </p:nvPr>
        </p:nvGraphicFramePr>
        <p:xfrm>
          <a:off x="5943598" y="2790825"/>
          <a:ext cx="1998133" cy="1685925"/>
        </p:xfrm>
        <a:graphic>
          <a:graphicData uri="http://schemas.openxmlformats.org/presentationml/2006/ole">
            <mc:AlternateContent xmlns:mc="http://schemas.openxmlformats.org/markup-compatibility/2006">
              <mc:Choice xmlns:v="urn:schemas-microsoft-com:vml" Requires="v">
                <p:oleObj spid="_x0000_s1108"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5943598" y="2790825"/>
                        <a:ext cx="1998133" cy="1685925"/>
                      </a:xfrm>
                      <a:prstGeom prst="rect">
                        <a:avLst/>
                      </a:prstGeom>
                    </p:spPr>
                  </p:pic>
                </p:oleObj>
              </mc:Fallback>
            </mc:AlternateContent>
          </a:graphicData>
        </a:graphic>
      </p:graphicFrame>
      <p:sp>
        <p:nvSpPr>
          <p:cNvPr id="9" name="Rounded Rectangle 8"/>
          <p:cNvSpPr/>
          <p:nvPr/>
        </p:nvSpPr>
        <p:spPr>
          <a:xfrm>
            <a:off x="4257675" y="4800600"/>
            <a:ext cx="3781425" cy="1552575"/>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5"/>
          <a:stretch>
            <a:fillRect/>
          </a:stretch>
        </p:blipFill>
        <p:spPr>
          <a:xfrm>
            <a:off x="340726" y="2058063"/>
            <a:ext cx="3581400" cy="4238625"/>
          </a:xfrm>
          <a:prstGeom prst="rect">
            <a:avLst/>
          </a:prstGeom>
        </p:spPr>
      </p:pic>
    </p:spTree>
    <p:extLst>
      <p:ext uri="{BB962C8B-B14F-4D97-AF65-F5344CB8AC3E}">
        <p14:creationId xmlns:p14="http://schemas.microsoft.com/office/powerpoint/2010/main" val="970095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628649" y="692206"/>
            <a:ext cx="7886700" cy="769069"/>
          </a:xfrm>
        </p:spPr>
        <p:txBody>
          <a:bodyPr/>
          <a:lstStyle/>
          <a:p>
            <a:r>
              <a:rPr lang="en-US" dirty="0" smtClean="0"/>
              <a:t>      Incumbent Staff Provide Feedback</a:t>
            </a:r>
            <a:endParaRPr lang="en-US" dirty="0"/>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228478" y="1384356"/>
            <a:ext cx="8379068" cy="808618"/>
          </a:xfrm>
        </p:spPr>
        <p:txBody>
          <a:bodyPr/>
          <a:lstStyle/>
          <a:p>
            <a:r>
              <a:rPr lang="en-US" sz="1400" b="1" dirty="0" smtClean="0"/>
              <a:t>Once the 1</a:t>
            </a:r>
            <a:r>
              <a:rPr lang="en-US" sz="1400" b="1" baseline="30000" dirty="0" smtClean="0"/>
              <a:t>st</a:t>
            </a:r>
            <a:r>
              <a:rPr lang="en-US" sz="1400" b="1" dirty="0" smtClean="0"/>
              <a:t> draft of the Job Description Form is complete, staff will receive an email with the option of 3 channels to provide feedback:</a:t>
            </a:r>
          </a:p>
          <a:p>
            <a:endParaRPr lang="en-US" dirty="0"/>
          </a:p>
        </p:txBody>
      </p:sp>
      <p:sp>
        <p:nvSpPr>
          <p:cNvPr id="9" name="Rounded Rectangle 8"/>
          <p:cNvSpPr/>
          <p:nvPr/>
        </p:nvSpPr>
        <p:spPr>
          <a:xfrm>
            <a:off x="88898" y="787402"/>
            <a:ext cx="1155702" cy="5461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rPr>
              <a:t>STAFF</a:t>
            </a:r>
            <a:endParaRPr lang="en-US" sz="2800" dirty="0">
              <a:solidFill>
                <a:srgbClr val="00B050"/>
              </a:solidFill>
            </a:endParaRPr>
          </a:p>
        </p:txBody>
      </p:sp>
      <p:sp>
        <p:nvSpPr>
          <p:cNvPr id="10" name="Rounded Rectangle 9"/>
          <p:cNvSpPr/>
          <p:nvPr/>
        </p:nvSpPr>
        <p:spPr>
          <a:xfrm>
            <a:off x="357188" y="2334663"/>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Google Doc Amendments</a:t>
            </a:r>
            <a:endParaRPr lang="en-US" dirty="0"/>
          </a:p>
        </p:txBody>
      </p:sp>
      <p:sp>
        <p:nvSpPr>
          <p:cNvPr id="3" name="TextBox 2"/>
          <p:cNvSpPr txBox="1"/>
          <p:nvPr/>
        </p:nvSpPr>
        <p:spPr>
          <a:xfrm>
            <a:off x="2584449" y="2229623"/>
            <a:ext cx="5930900" cy="1015663"/>
          </a:xfrm>
          <a:prstGeom prst="rect">
            <a:avLst/>
          </a:prstGeom>
          <a:noFill/>
        </p:spPr>
        <p:txBody>
          <a:bodyPr wrap="square" rtlCol="0">
            <a:spAutoFit/>
          </a:bodyPr>
          <a:lstStyle/>
          <a:p>
            <a:r>
              <a:rPr lang="en-US" sz="1500" dirty="0" smtClean="0"/>
              <a:t>A link to a </a:t>
            </a:r>
            <a:r>
              <a:rPr lang="en-US" sz="1500" dirty="0" err="1" smtClean="0"/>
              <a:t>GoogleDoc</a:t>
            </a:r>
            <a:r>
              <a:rPr lang="en-US" sz="1500" dirty="0" smtClean="0"/>
              <a:t> version of the Job Description form .  Where you can amend, comment, and collaborate with your peers in one “tracked versions” document.  You can do this anonymously or through your Google account. </a:t>
            </a:r>
            <a:endParaRPr lang="en-US" sz="1500" dirty="0"/>
          </a:p>
        </p:txBody>
      </p:sp>
      <p:sp>
        <p:nvSpPr>
          <p:cNvPr id="17" name="Rounded Rectangle 16"/>
          <p:cNvSpPr/>
          <p:nvPr/>
        </p:nvSpPr>
        <p:spPr>
          <a:xfrm>
            <a:off x="357188" y="3828641"/>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Survey</a:t>
            </a:r>
            <a:endParaRPr lang="en-US" dirty="0"/>
          </a:p>
        </p:txBody>
      </p:sp>
      <p:sp>
        <p:nvSpPr>
          <p:cNvPr id="18" name="TextBox 17"/>
          <p:cNvSpPr txBox="1"/>
          <p:nvPr/>
        </p:nvSpPr>
        <p:spPr>
          <a:xfrm>
            <a:off x="2584449" y="3902866"/>
            <a:ext cx="5930900" cy="553998"/>
          </a:xfrm>
          <a:prstGeom prst="rect">
            <a:avLst/>
          </a:prstGeom>
          <a:noFill/>
        </p:spPr>
        <p:txBody>
          <a:bodyPr wrap="square" rtlCol="0">
            <a:spAutoFit/>
          </a:bodyPr>
          <a:lstStyle/>
          <a:p>
            <a:r>
              <a:rPr lang="en-US" sz="1500" dirty="0" smtClean="0"/>
              <a:t>A link to a </a:t>
            </a:r>
            <a:r>
              <a:rPr lang="en-US" sz="1500" dirty="0" err="1" smtClean="0"/>
              <a:t>GoogleForms</a:t>
            </a:r>
            <a:r>
              <a:rPr lang="en-US" sz="1500" dirty="0" smtClean="0"/>
              <a:t> survey where the information in the job description can be quantitatively and qualitatively evaluated.  </a:t>
            </a:r>
            <a:endParaRPr lang="en-US" sz="1500" dirty="0"/>
          </a:p>
        </p:txBody>
      </p:sp>
      <p:sp>
        <p:nvSpPr>
          <p:cNvPr id="24" name="Rounded Rectangle 23"/>
          <p:cNvSpPr/>
          <p:nvPr/>
        </p:nvSpPr>
        <p:spPr>
          <a:xfrm>
            <a:off x="369033" y="5355319"/>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a:t>
            </a:r>
            <a:endParaRPr lang="en-US" dirty="0"/>
          </a:p>
        </p:txBody>
      </p:sp>
      <p:sp>
        <p:nvSpPr>
          <p:cNvPr id="25" name="TextBox 24"/>
          <p:cNvSpPr txBox="1"/>
          <p:nvPr/>
        </p:nvSpPr>
        <p:spPr>
          <a:xfrm>
            <a:off x="2596294" y="5378744"/>
            <a:ext cx="5930900" cy="784830"/>
          </a:xfrm>
          <a:prstGeom prst="rect">
            <a:avLst/>
          </a:prstGeom>
          <a:noFill/>
        </p:spPr>
        <p:txBody>
          <a:bodyPr wrap="square" rtlCol="0">
            <a:spAutoFit/>
          </a:bodyPr>
          <a:lstStyle/>
          <a:p>
            <a:r>
              <a:rPr lang="en-US" sz="1500" dirty="0"/>
              <a:t>A link will be included to share your availability for a 2-hour </a:t>
            </a:r>
            <a:r>
              <a:rPr lang="en-US" sz="1500" dirty="0" smtClean="0"/>
              <a:t>virtual workshop(s), were you can openly discuss the job description, moderated by the PM. </a:t>
            </a:r>
            <a:endParaRPr lang="en-US" sz="1500" dirty="0"/>
          </a:p>
        </p:txBody>
      </p:sp>
      <p:cxnSp>
        <p:nvCxnSpPr>
          <p:cNvPr id="31" name="Straight Connector 30"/>
          <p:cNvCxnSpPr/>
          <p:nvPr/>
        </p:nvCxnSpPr>
        <p:spPr>
          <a:xfrm>
            <a:off x="1473200" y="3498768"/>
            <a:ext cx="60706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435100" y="5048168"/>
            <a:ext cx="60706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60500" y="1962068"/>
            <a:ext cx="60706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3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890712" cy="291643"/>
          </a:xfrm>
        </p:spPr>
        <p:txBody>
          <a:bodyPr/>
          <a:lstStyle/>
          <a:p>
            <a:r>
              <a:rPr lang="en-US" dirty="0" smtClean="0"/>
              <a:t>DETAILED PROCESS</a:t>
            </a:r>
            <a:endParaRPr lang="en-US" dirty="0"/>
          </a:p>
        </p:txBody>
      </p:sp>
    </p:spTree>
    <p:extLst>
      <p:ext uri="{BB962C8B-B14F-4D97-AF65-F5344CB8AC3E}">
        <p14:creationId xmlns:p14="http://schemas.microsoft.com/office/powerpoint/2010/main" val="812624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960623" y="768406"/>
            <a:ext cx="7052283" cy="769069"/>
          </a:xfrm>
        </p:spPr>
        <p:txBody>
          <a:bodyPr>
            <a:normAutofit fontScale="90000"/>
          </a:bodyPr>
          <a:lstStyle/>
          <a:p>
            <a:r>
              <a:rPr lang="en-US" dirty="0" smtClean="0"/>
              <a:t>PM Incorporates Feedback &amp; Engages with PI’s</a:t>
            </a:r>
            <a:endParaRPr lang="en-US" dirty="0"/>
          </a:p>
        </p:txBody>
      </p:sp>
      <p:sp>
        <p:nvSpPr>
          <p:cNvPr id="6" name="Rounded Rectangle 5"/>
          <p:cNvSpPr/>
          <p:nvPr/>
        </p:nvSpPr>
        <p:spPr>
          <a:xfrm>
            <a:off x="153988" y="8374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2">
                    <a:lumMod val="75000"/>
                  </a:schemeClr>
                </a:solidFill>
              </a:rPr>
              <a:t>PM</a:t>
            </a:r>
            <a:endParaRPr lang="en-US" sz="2800" dirty="0">
              <a:solidFill>
                <a:schemeClr val="accent2">
                  <a:lumMod val="75000"/>
                </a:schemeClr>
              </a:solidFill>
            </a:endParaRPr>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524056"/>
            <a:ext cx="7886700" cy="455550"/>
          </a:xfrm>
        </p:spPr>
        <p:txBody>
          <a:bodyPr>
            <a:normAutofit fontScale="85000" lnSpcReduction="10000"/>
          </a:bodyPr>
          <a:lstStyle/>
          <a:p>
            <a:r>
              <a:rPr lang="en-US" dirty="0" smtClean="0"/>
              <a:t>Project Management will review all the feedback attained and synthesize the information into a 2</a:t>
            </a:r>
            <a:r>
              <a:rPr lang="en-US" baseline="30000" dirty="0" smtClean="0"/>
              <a:t>nd</a:t>
            </a:r>
            <a:r>
              <a:rPr lang="en-US" dirty="0" smtClean="0"/>
              <a:t> draft which will be shared with the PI’s.  3</a:t>
            </a:r>
            <a:r>
              <a:rPr lang="en-US" baseline="30000" dirty="0" smtClean="0"/>
              <a:t>rd</a:t>
            </a:r>
            <a:r>
              <a:rPr lang="en-US" dirty="0" smtClean="0"/>
              <a:t> Draft is created based on feedback. </a:t>
            </a:r>
            <a:endParaRPr lang="en-US" dirty="0"/>
          </a:p>
        </p:txBody>
      </p:sp>
      <p:sp>
        <p:nvSpPr>
          <p:cNvPr id="19" name="Right Arrow 18"/>
          <p:cNvSpPr/>
          <p:nvPr/>
        </p:nvSpPr>
        <p:spPr>
          <a:xfrm rot="5400000">
            <a:off x="3981968" y="3272272"/>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642759" y="2249801"/>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Staff Feedback</a:t>
            </a:r>
            <a:endParaRPr lang="en-US" dirty="0"/>
          </a:p>
        </p:txBody>
      </p:sp>
      <p:sp>
        <p:nvSpPr>
          <p:cNvPr id="22" name="Rounded Rectangle 21"/>
          <p:cNvSpPr/>
          <p:nvPr/>
        </p:nvSpPr>
        <p:spPr>
          <a:xfrm>
            <a:off x="4755477" y="2256925"/>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r>
              <a:rPr lang="en-US" baseline="30000" dirty="0" smtClean="0"/>
              <a:t>nd</a:t>
            </a:r>
            <a:r>
              <a:rPr lang="en-US" dirty="0" smtClean="0"/>
              <a:t> Draft Job Description</a:t>
            </a:r>
            <a:endParaRPr lang="en-US" dirty="0"/>
          </a:p>
        </p:txBody>
      </p:sp>
      <p:sp>
        <p:nvSpPr>
          <p:cNvPr id="23" name="Rounded Rectangle 22"/>
          <p:cNvSpPr/>
          <p:nvPr/>
        </p:nvSpPr>
        <p:spPr>
          <a:xfrm>
            <a:off x="1390163" y="2062099"/>
            <a:ext cx="5486400"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890712" cy="291643"/>
          </a:xfrm>
        </p:spPr>
        <p:txBody>
          <a:bodyPr/>
          <a:lstStyle/>
          <a:p>
            <a:r>
              <a:rPr lang="en-US" dirty="0" smtClean="0"/>
              <a:t>DETAILED PROCESS</a:t>
            </a:r>
            <a:endParaRPr lang="en-US" dirty="0"/>
          </a:p>
        </p:txBody>
      </p:sp>
      <p:sp>
        <p:nvSpPr>
          <p:cNvPr id="15" name="Right Arrow 14"/>
          <p:cNvSpPr/>
          <p:nvPr/>
        </p:nvSpPr>
        <p:spPr>
          <a:xfrm>
            <a:off x="3923326" y="2356092"/>
            <a:ext cx="692451" cy="51087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111435" y="4453431"/>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Google Doc Amendments</a:t>
            </a:r>
            <a:endParaRPr lang="en-US" dirty="0"/>
          </a:p>
        </p:txBody>
      </p:sp>
      <p:sp>
        <p:nvSpPr>
          <p:cNvPr id="29" name="Rounded Rectangle 28"/>
          <p:cNvSpPr/>
          <p:nvPr/>
        </p:nvSpPr>
        <p:spPr>
          <a:xfrm>
            <a:off x="3378994" y="4453431"/>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Survey</a:t>
            </a:r>
            <a:endParaRPr lang="en-US" dirty="0"/>
          </a:p>
        </p:txBody>
      </p:sp>
      <p:sp>
        <p:nvSpPr>
          <p:cNvPr id="30" name="Rounded Rectangle 29"/>
          <p:cNvSpPr/>
          <p:nvPr/>
        </p:nvSpPr>
        <p:spPr>
          <a:xfrm>
            <a:off x="5646553" y="4453431"/>
            <a:ext cx="1955800" cy="711200"/>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Workshop</a:t>
            </a:r>
            <a:endParaRPr lang="en-US" dirty="0"/>
          </a:p>
        </p:txBody>
      </p:sp>
      <p:sp>
        <p:nvSpPr>
          <p:cNvPr id="31" name="Rounded Rectangle 30"/>
          <p:cNvSpPr/>
          <p:nvPr/>
        </p:nvSpPr>
        <p:spPr>
          <a:xfrm>
            <a:off x="673894" y="4253471"/>
            <a:ext cx="7339012"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24023" y="389871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F0"/>
                </a:solidFill>
              </a:rPr>
              <a:t>PI</a:t>
            </a:r>
            <a:endParaRPr lang="en-US" sz="2800" dirty="0">
              <a:solidFill>
                <a:srgbClr val="00B0F0"/>
              </a:solidFill>
            </a:endParaRPr>
          </a:p>
        </p:txBody>
      </p:sp>
      <p:sp>
        <p:nvSpPr>
          <p:cNvPr id="4" name="TextBox 3"/>
          <p:cNvSpPr txBox="1"/>
          <p:nvPr/>
        </p:nvSpPr>
        <p:spPr>
          <a:xfrm>
            <a:off x="1155700" y="3778396"/>
            <a:ext cx="6527800" cy="646331"/>
          </a:xfrm>
          <a:prstGeom prst="rect">
            <a:avLst/>
          </a:prstGeom>
          <a:solidFill>
            <a:schemeClr val="bg1"/>
          </a:solidFill>
          <a:ln>
            <a:solidFill>
              <a:srgbClr val="563E82"/>
            </a:solidFill>
          </a:ln>
        </p:spPr>
        <p:txBody>
          <a:bodyPr wrap="square" rtlCol="0">
            <a:spAutoFit/>
          </a:bodyPr>
          <a:lstStyle/>
          <a:p>
            <a:r>
              <a:rPr lang="en-US" dirty="0" smtClean="0"/>
              <a:t>PI’s will be exposed to this 2</a:t>
            </a:r>
            <a:r>
              <a:rPr lang="en-US" baseline="30000" dirty="0" smtClean="0"/>
              <a:t>nd</a:t>
            </a:r>
            <a:r>
              <a:rPr lang="en-US" dirty="0" smtClean="0"/>
              <a:t> draft and evaluate it through a mixture of the 3 touchpoints, depending on the role.</a:t>
            </a:r>
            <a:endParaRPr lang="en-US" dirty="0"/>
          </a:p>
        </p:txBody>
      </p:sp>
      <p:sp>
        <p:nvSpPr>
          <p:cNvPr id="17" name="Right Arrow 16"/>
          <p:cNvSpPr/>
          <p:nvPr/>
        </p:nvSpPr>
        <p:spPr>
          <a:xfrm rot="5400000">
            <a:off x="3981969" y="5437834"/>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249579" y="5984041"/>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r>
              <a:rPr lang="en-US" baseline="30000" dirty="0" smtClean="0"/>
              <a:t>rd</a:t>
            </a:r>
            <a:r>
              <a:rPr lang="en-US" dirty="0" smtClean="0"/>
              <a:t> Draft Job Description</a:t>
            </a:r>
            <a:endParaRPr lang="en-US" dirty="0"/>
          </a:p>
        </p:txBody>
      </p:sp>
      <p:sp>
        <p:nvSpPr>
          <p:cNvPr id="24" name="TextBox 23"/>
          <p:cNvSpPr txBox="1"/>
          <p:nvPr/>
        </p:nvSpPr>
        <p:spPr>
          <a:xfrm>
            <a:off x="5334794" y="5998953"/>
            <a:ext cx="3327400" cy="646331"/>
          </a:xfrm>
          <a:prstGeom prst="rect">
            <a:avLst/>
          </a:prstGeom>
          <a:noFill/>
        </p:spPr>
        <p:txBody>
          <a:bodyPr wrap="square" rtlCol="0">
            <a:spAutoFit/>
          </a:bodyPr>
          <a:lstStyle/>
          <a:p>
            <a:r>
              <a:rPr lang="en-US" dirty="0" smtClean="0"/>
              <a:t>REDI considerations will also be applied to the draft at this stage. </a:t>
            </a:r>
            <a:endParaRPr lang="en-US" dirty="0"/>
          </a:p>
        </p:txBody>
      </p:sp>
    </p:spTree>
    <p:extLst>
      <p:ext uri="{BB962C8B-B14F-4D97-AF65-F5344CB8AC3E}">
        <p14:creationId xmlns:p14="http://schemas.microsoft.com/office/powerpoint/2010/main" val="249178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960623" y="768406"/>
            <a:ext cx="7052283" cy="769069"/>
          </a:xfrm>
        </p:spPr>
        <p:txBody>
          <a:bodyPr>
            <a:normAutofit/>
          </a:bodyPr>
          <a:lstStyle/>
          <a:p>
            <a:r>
              <a:rPr lang="en-US" dirty="0" smtClean="0"/>
              <a:t>PM Works with REDI</a:t>
            </a:r>
            <a:endParaRPr lang="en-US" dirty="0"/>
          </a:p>
        </p:txBody>
      </p:sp>
      <p:sp>
        <p:nvSpPr>
          <p:cNvPr id="6" name="Rounded Rectangle 5"/>
          <p:cNvSpPr/>
          <p:nvPr/>
        </p:nvSpPr>
        <p:spPr>
          <a:xfrm>
            <a:off x="153988" y="8374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2">
                    <a:lumMod val="75000"/>
                  </a:schemeClr>
                </a:solidFill>
              </a:rPr>
              <a:t>PM</a:t>
            </a:r>
            <a:endParaRPr lang="en-US" sz="2800" dirty="0">
              <a:solidFill>
                <a:schemeClr val="accent2">
                  <a:lumMod val="75000"/>
                </a:schemeClr>
              </a:solidFill>
            </a:endParaRPr>
          </a:p>
        </p:txBody>
      </p:sp>
      <p:sp>
        <p:nvSpPr>
          <p:cNvPr id="21"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890712" cy="291643"/>
          </a:xfrm>
        </p:spPr>
        <p:txBody>
          <a:bodyPr/>
          <a:lstStyle/>
          <a:p>
            <a:r>
              <a:rPr lang="en-US" dirty="0" smtClean="0"/>
              <a:t>DETAILED PROCESS</a:t>
            </a:r>
            <a:endParaRPr lang="en-US" dirty="0"/>
          </a:p>
        </p:txBody>
      </p:sp>
      <p:sp>
        <p:nvSpPr>
          <p:cNvPr id="25"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524056"/>
            <a:ext cx="7886700" cy="4673544"/>
          </a:xfrm>
        </p:spPr>
        <p:txBody>
          <a:bodyPr>
            <a:normAutofit/>
          </a:bodyPr>
          <a:lstStyle/>
          <a:p>
            <a:r>
              <a:rPr lang="en-US" dirty="0" smtClean="0"/>
              <a:t>As Unity Health is committed to an equal, diverse, and inclusive working environment,  the Project Manager will consult with REDI (The Research Equality, Diversity, and Inclusion team) to identify, acknowledge, and mitigate the following factors from the Job Descriptions and requirements:</a:t>
            </a:r>
            <a:endParaRPr lang="en-US" dirty="0"/>
          </a:p>
          <a:p>
            <a:pPr marL="285750" indent="-285750">
              <a:buFont typeface="Arial" panose="020B0604020202020204" pitchFamily="34" charset="0"/>
              <a:buChar char="•"/>
            </a:pPr>
            <a:r>
              <a:rPr lang="en-US" dirty="0" smtClean="0"/>
              <a:t>Options to incorporate the principle of a living wage into the compensation outcomes of this exercise.</a:t>
            </a:r>
          </a:p>
          <a:p>
            <a:pPr marL="285750" indent="-285750">
              <a:buFont typeface="Arial" panose="020B0604020202020204" pitchFamily="34" charset="0"/>
              <a:buChar char="•"/>
            </a:pPr>
            <a:r>
              <a:rPr lang="en-US" dirty="0" smtClean="0"/>
              <a:t>Approaches to identify barriers in the form of qualifications that may have the unintended consequence of eliminating qualified candidates from contention in hiring or promotion. </a:t>
            </a:r>
          </a:p>
          <a:p>
            <a:pPr marL="285750" indent="-285750">
              <a:buFont typeface="Arial" panose="020B0604020202020204" pitchFamily="34" charset="0"/>
              <a:buChar char="•"/>
            </a:pPr>
            <a:r>
              <a:rPr lang="en-US" dirty="0" smtClean="0"/>
              <a:t>Feedback gained from staff on EDI barriers to participation in this job description development process.</a:t>
            </a:r>
          </a:p>
          <a:p>
            <a:endParaRPr lang="en-US" dirty="0" smtClean="0"/>
          </a:p>
          <a:p>
            <a:r>
              <a:rPr lang="en-US" dirty="0" smtClean="0"/>
              <a:t>While providing feedback, we encourage staff and PI’s to be as candid as they feel comfortable when identifying any potential barriers to EDI, so REDI can ensure they are all considered.</a:t>
            </a:r>
          </a:p>
          <a:p>
            <a:endParaRPr lang="en-US" dirty="0"/>
          </a:p>
          <a:p>
            <a:endParaRPr lang="en-US" dirty="0" smtClean="0"/>
          </a:p>
        </p:txBody>
      </p:sp>
    </p:spTree>
    <p:extLst>
      <p:ext uri="{BB962C8B-B14F-4D97-AF65-F5344CB8AC3E}">
        <p14:creationId xmlns:p14="http://schemas.microsoft.com/office/powerpoint/2010/main" val="384316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03A6-3C38-C84F-8130-BE4AE120C20D}"/>
              </a:ext>
            </a:extLst>
          </p:cNvPr>
          <p:cNvSpPr>
            <a:spLocks noGrp="1"/>
          </p:cNvSpPr>
          <p:nvPr>
            <p:ph type="title"/>
          </p:nvPr>
        </p:nvSpPr>
        <p:spPr>
          <a:xfrm>
            <a:off x="628649" y="768406"/>
            <a:ext cx="7886700" cy="769069"/>
          </a:xfrm>
        </p:spPr>
        <p:txBody>
          <a:bodyPr/>
          <a:lstStyle/>
          <a:p>
            <a:r>
              <a:rPr lang="en-US" dirty="0"/>
              <a:t> </a:t>
            </a:r>
            <a:r>
              <a:rPr lang="en-US" dirty="0" smtClean="0"/>
              <a:t>  HR Conducts a Preliminary Review</a:t>
            </a:r>
            <a:endParaRPr lang="en-US" dirty="0"/>
          </a:p>
        </p:txBody>
      </p:sp>
      <p:sp>
        <p:nvSpPr>
          <p:cNvPr id="6" name="Rounded Rectangle 5"/>
          <p:cNvSpPr/>
          <p:nvPr/>
        </p:nvSpPr>
        <p:spPr>
          <a:xfrm>
            <a:off x="153988" y="837480"/>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60A0"/>
                </a:solidFill>
              </a:rPr>
              <a:t>HR</a:t>
            </a:r>
            <a:endParaRPr lang="en-US" sz="2800" dirty="0">
              <a:solidFill>
                <a:srgbClr val="0060A0"/>
              </a:solidFill>
            </a:endParaRPr>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447855"/>
            <a:ext cx="7886700" cy="574239"/>
          </a:xfrm>
        </p:spPr>
        <p:txBody>
          <a:bodyPr>
            <a:normAutofit/>
          </a:bodyPr>
          <a:lstStyle/>
          <a:p>
            <a:r>
              <a:rPr lang="en-US" dirty="0" smtClean="0"/>
              <a:t>HR will review the 3</a:t>
            </a:r>
            <a:r>
              <a:rPr lang="en-US" baseline="30000" dirty="0" smtClean="0"/>
              <a:t>rd</a:t>
            </a:r>
            <a:r>
              <a:rPr lang="en-US" dirty="0" smtClean="0"/>
              <a:t> Draft Job Description to ensure all job factors are included to enable a job evaluation.</a:t>
            </a:r>
            <a:endParaRPr lang="en-US" dirty="0"/>
          </a:p>
        </p:txBody>
      </p:sp>
      <p:sp>
        <p:nvSpPr>
          <p:cNvPr id="19" name="Right Arrow 18"/>
          <p:cNvSpPr/>
          <p:nvPr/>
        </p:nvSpPr>
        <p:spPr>
          <a:xfrm rot="5400000">
            <a:off x="3981968" y="3386572"/>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642759" y="2338701"/>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HR feedback on 3</a:t>
            </a:r>
            <a:r>
              <a:rPr lang="en-US" baseline="30000" dirty="0" smtClean="0"/>
              <a:t>rd</a:t>
            </a:r>
            <a:r>
              <a:rPr lang="en-US" dirty="0" smtClean="0"/>
              <a:t> Draft</a:t>
            </a:r>
            <a:endParaRPr lang="en-US" dirty="0"/>
          </a:p>
        </p:txBody>
      </p:sp>
      <p:sp>
        <p:nvSpPr>
          <p:cNvPr id="22" name="Rounded Rectangle 21"/>
          <p:cNvSpPr/>
          <p:nvPr/>
        </p:nvSpPr>
        <p:spPr>
          <a:xfrm>
            <a:off x="4755477" y="2345825"/>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r>
              <a:rPr lang="en-US" baseline="30000" dirty="0" smtClean="0"/>
              <a:t>th</a:t>
            </a:r>
            <a:r>
              <a:rPr lang="en-US" dirty="0" smtClean="0"/>
              <a:t> Draft Job Description</a:t>
            </a:r>
            <a:endParaRPr lang="en-US" dirty="0"/>
          </a:p>
        </p:txBody>
      </p:sp>
      <p:sp>
        <p:nvSpPr>
          <p:cNvPr id="23" name="Rounded Rectangle 22"/>
          <p:cNvSpPr/>
          <p:nvPr/>
        </p:nvSpPr>
        <p:spPr>
          <a:xfrm>
            <a:off x="1390163" y="2150999"/>
            <a:ext cx="5486400"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890712" cy="291643"/>
          </a:xfrm>
        </p:spPr>
        <p:txBody>
          <a:bodyPr/>
          <a:lstStyle/>
          <a:p>
            <a:r>
              <a:rPr lang="en-US" dirty="0" smtClean="0"/>
              <a:t>DETAILED PROCESS</a:t>
            </a:r>
            <a:endParaRPr lang="en-US" dirty="0"/>
          </a:p>
        </p:txBody>
      </p:sp>
      <p:sp>
        <p:nvSpPr>
          <p:cNvPr id="15" name="Right Arrow 14"/>
          <p:cNvSpPr/>
          <p:nvPr/>
        </p:nvSpPr>
        <p:spPr>
          <a:xfrm>
            <a:off x="3923326" y="2444992"/>
            <a:ext cx="692451" cy="51087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673894" y="4748771"/>
            <a:ext cx="7339012"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55700" y="4133996"/>
            <a:ext cx="6527800" cy="646331"/>
          </a:xfrm>
          <a:prstGeom prst="rect">
            <a:avLst/>
          </a:prstGeom>
          <a:solidFill>
            <a:schemeClr val="bg1"/>
          </a:solidFill>
          <a:ln>
            <a:solidFill>
              <a:srgbClr val="563E82"/>
            </a:solidFill>
          </a:ln>
        </p:spPr>
        <p:txBody>
          <a:bodyPr wrap="square" rtlCol="0">
            <a:spAutoFit/>
          </a:bodyPr>
          <a:lstStyle/>
          <a:p>
            <a:r>
              <a:rPr lang="en-US" dirty="0"/>
              <a:t>If 4</a:t>
            </a:r>
            <a:r>
              <a:rPr lang="en-US" baseline="30000" dirty="0"/>
              <a:t>th</a:t>
            </a:r>
            <a:r>
              <a:rPr lang="en-US" dirty="0"/>
              <a:t> draft has major changes, then it will go back to the PI’s for another </a:t>
            </a:r>
            <a:r>
              <a:rPr lang="en-US" dirty="0" smtClean="0"/>
              <a:t>review to amend the draft for HR acceptance. </a:t>
            </a:r>
            <a:endParaRPr lang="en-US" dirty="0"/>
          </a:p>
        </p:txBody>
      </p:sp>
      <p:sp>
        <p:nvSpPr>
          <p:cNvPr id="24" name="Rounded Rectangle 23"/>
          <p:cNvSpPr/>
          <p:nvPr/>
        </p:nvSpPr>
        <p:spPr>
          <a:xfrm>
            <a:off x="1072662" y="4949726"/>
            <a:ext cx="3010570"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MAJOR CHANGES: Return to PI’s for review</a:t>
            </a:r>
            <a:endParaRPr lang="en-US" dirty="0"/>
          </a:p>
        </p:txBody>
      </p:sp>
      <p:sp>
        <p:nvSpPr>
          <p:cNvPr id="27" name="Rounded Rectangle 26"/>
          <p:cNvSpPr/>
          <p:nvPr/>
        </p:nvSpPr>
        <p:spPr>
          <a:xfrm>
            <a:off x="4527062" y="4962426"/>
            <a:ext cx="2889737"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MINOR CHANGES: Proceed to final evaluation</a:t>
            </a:r>
            <a:endParaRPr lang="en-US" dirty="0"/>
          </a:p>
        </p:txBody>
      </p:sp>
      <p:sp>
        <p:nvSpPr>
          <p:cNvPr id="5" name="TextBox 4"/>
          <p:cNvSpPr txBox="1"/>
          <p:nvPr/>
        </p:nvSpPr>
        <p:spPr>
          <a:xfrm>
            <a:off x="4070532" y="5130800"/>
            <a:ext cx="476068" cy="369332"/>
          </a:xfrm>
          <a:prstGeom prst="rect">
            <a:avLst/>
          </a:prstGeom>
          <a:noFill/>
        </p:spPr>
        <p:txBody>
          <a:bodyPr wrap="square" rtlCol="0">
            <a:spAutoFit/>
          </a:bodyPr>
          <a:lstStyle/>
          <a:p>
            <a:pPr algn="ctr"/>
            <a:r>
              <a:rPr lang="en-US" b="1" dirty="0" smtClean="0">
                <a:solidFill>
                  <a:srgbClr val="563E82"/>
                </a:solidFill>
              </a:rPr>
              <a:t>OR</a:t>
            </a:r>
            <a:endParaRPr lang="en-US" b="1" dirty="0">
              <a:solidFill>
                <a:srgbClr val="563E82"/>
              </a:solidFill>
            </a:endParaRPr>
          </a:p>
        </p:txBody>
      </p:sp>
    </p:spTree>
    <p:extLst>
      <p:ext uri="{BB962C8B-B14F-4D97-AF65-F5344CB8AC3E}">
        <p14:creationId xmlns:p14="http://schemas.microsoft.com/office/powerpoint/2010/main" val="1732746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A27F722-53CF-0F4A-9678-415476728EC4}"/>
              </a:ext>
            </a:extLst>
          </p:cNvPr>
          <p:cNvSpPr>
            <a:spLocks noGrp="1"/>
          </p:cNvSpPr>
          <p:nvPr>
            <p:ph type="body" sz="quarter" idx="13"/>
          </p:nvPr>
        </p:nvSpPr>
        <p:spPr>
          <a:xfrm>
            <a:off x="357188" y="339802"/>
            <a:ext cx="1903412" cy="291643"/>
          </a:xfrm>
        </p:spPr>
        <p:txBody>
          <a:bodyPr/>
          <a:lstStyle/>
          <a:p>
            <a:r>
              <a:rPr lang="en-US" dirty="0" smtClean="0"/>
              <a:t>DETAILED PROCESS</a:t>
            </a:r>
            <a:endParaRPr lang="en-US" dirty="0"/>
          </a:p>
        </p:txBody>
      </p:sp>
      <p:sp>
        <p:nvSpPr>
          <p:cNvPr id="8" name="Content Placeholder 2">
            <a:extLst>
              <a:ext uri="{FF2B5EF4-FFF2-40B4-BE49-F238E27FC236}">
                <a16:creationId xmlns:a16="http://schemas.microsoft.com/office/drawing/2014/main" id="{B1269AF0-55C8-164C-84C2-D170FEFEC515}"/>
              </a:ext>
            </a:extLst>
          </p:cNvPr>
          <p:cNvSpPr>
            <a:spLocks noGrp="1"/>
          </p:cNvSpPr>
          <p:nvPr>
            <p:ph idx="1"/>
          </p:nvPr>
        </p:nvSpPr>
        <p:spPr>
          <a:xfrm>
            <a:off x="628649" y="1524055"/>
            <a:ext cx="7886700" cy="867137"/>
          </a:xfrm>
        </p:spPr>
        <p:txBody>
          <a:bodyPr>
            <a:normAutofit/>
          </a:bodyPr>
          <a:lstStyle/>
          <a:p>
            <a:r>
              <a:rPr lang="en-US" dirty="0" smtClean="0"/>
              <a:t>Staff and PI’s will receive the 4</a:t>
            </a:r>
            <a:r>
              <a:rPr lang="en-US" baseline="30000" dirty="0" smtClean="0"/>
              <a:t>th</a:t>
            </a:r>
            <a:r>
              <a:rPr lang="en-US" dirty="0" smtClean="0"/>
              <a:t> Draft job description information in survey format where they will be able to rate each section and provide any final qualitative comments for any final changes. </a:t>
            </a:r>
            <a:endParaRPr lang="en-US" dirty="0"/>
          </a:p>
        </p:txBody>
      </p:sp>
      <p:sp>
        <p:nvSpPr>
          <p:cNvPr id="24" name="Title 1">
            <a:extLst>
              <a:ext uri="{FF2B5EF4-FFF2-40B4-BE49-F238E27FC236}">
                <a16:creationId xmlns:a16="http://schemas.microsoft.com/office/drawing/2014/main" id="{9CB403A6-3C38-C84F-8130-BE4AE120C20D}"/>
              </a:ext>
            </a:extLst>
          </p:cNvPr>
          <p:cNvSpPr txBox="1">
            <a:spLocks/>
          </p:cNvSpPr>
          <p:nvPr/>
        </p:nvSpPr>
        <p:spPr>
          <a:xfrm>
            <a:off x="2082799" y="692206"/>
            <a:ext cx="6432549" cy="7690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a:solidFill>
                  <a:srgbClr val="563E82"/>
                </a:solidFill>
                <a:latin typeface="MarkPro" panose="020B0504020101010102" pitchFamily="34" charset="77"/>
                <a:ea typeface="+mj-ea"/>
                <a:cs typeface="+mj-cs"/>
              </a:defRPr>
            </a:lvl1pPr>
          </a:lstStyle>
          <a:p>
            <a:r>
              <a:rPr lang="en-US" dirty="0" smtClean="0"/>
              <a:t>Staff Provide a Final Review</a:t>
            </a:r>
            <a:endParaRPr lang="en-US" dirty="0"/>
          </a:p>
        </p:txBody>
      </p:sp>
      <p:sp>
        <p:nvSpPr>
          <p:cNvPr id="33" name="Rounded Rectangle 32"/>
          <p:cNvSpPr/>
          <p:nvPr/>
        </p:nvSpPr>
        <p:spPr>
          <a:xfrm>
            <a:off x="1642759" y="2529201"/>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r>
              <a:rPr lang="en-US" baseline="30000" dirty="0" smtClean="0"/>
              <a:t>th</a:t>
            </a:r>
            <a:r>
              <a:rPr lang="en-US" dirty="0" smtClean="0"/>
              <a:t> Draft sent in Survey</a:t>
            </a:r>
            <a:endParaRPr lang="en-US" dirty="0"/>
          </a:p>
        </p:txBody>
      </p:sp>
      <p:sp>
        <p:nvSpPr>
          <p:cNvPr id="37" name="Rounded Rectangle 36"/>
          <p:cNvSpPr/>
          <p:nvPr/>
        </p:nvSpPr>
        <p:spPr>
          <a:xfrm>
            <a:off x="4755477" y="2536325"/>
            <a:ext cx="1981386"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Staff/PI’s provide feedback</a:t>
            </a:r>
            <a:endParaRPr lang="en-US" dirty="0"/>
          </a:p>
        </p:txBody>
      </p:sp>
      <p:sp>
        <p:nvSpPr>
          <p:cNvPr id="38" name="Rounded Rectangle 37"/>
          <p:cNvSpPr/>
          <p:nvPr/>
        </p:nvSpPr>
        <p:spPr>
          <a:xfrm>
            <a:off x="1390163" y="2341499"/>
            <a:ext cx="5486400"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p:cNvSpPr/>
          <p:nvPr/>
        </p:nvSpPr>
        <p:spPr>
          <a:xfrm>
            <a:off x="3885226" y="2635492"/>
            <a:ext cx="692451" cy="510876"/>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rot="5400000">
            <a:off x="3923049" y="3573985"/>
            <a:ext cx="516607" cy="478630"/>
          </a:xfrm>
          <a:prstGeom prst="rightArrow">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589575" y="5101284"/>
            <a:ext cx="7339012" cy="1125369"/>
          </a:xfrm>
          <a:prstGeom prst="roundRect">
            <a:avLst/>
          </a:prstGeom>
          <a:noFill/>
          <a:ln>
            <a:solidFill>
              <a:srgbClr val="563E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071381" y="4245209"/>
            <a:ext cx="6527800" cy="923330"/>
          </a:xfrm>
          <a:prstGeom prst="rect">
            <a:avLst/>
          </a:prstGeom>
          <a:solidFill>
            <a:schemeClr val="bg1"/>
          </a:solidFill>
          <a:ln>
            <a:solidFill>
              <a:srgbClr val="563E82"/>
            </a:solidFill>
          </a:ln>
        </p:spPr>
        <p:txBody>
          <a:bodyPr wrap="square" rtlCol="0">
            <a:spAutoFit/>
          </a:bodyPr>
          <a:lstStyle/>
          <a:p>
            <a:r>
              <a:rPr lang="en-US" dirty="0" smtClean="0"/>
              <a:t>Feedback will be reviewed and final changes will be made to reach the widest acceptance possible. ORA will arbitrate in any major discrepancies in the interpretation of roles.</a:t>
            </a:r>
            <a:endParaRPr lang="en-US" dirty="0"/>
          </a:p>
        </p:txBody>
      </p:sp>
      <p:sp>
        <p:nvSpPr>
          <p:cNvPr id="43" name="Rounded Rectangle 42"/>
          <p:cNvSpPr/>
          <p:nvPr/>
        </p:nvSpPr>
        <p:spPr>
          <a:xfrm>
            <a:off x="1790700" y="5302239"/>
            <a:ext cx="4811713" cy="723458"/>
          </a:xfrm>
          <a:prstGeom prst="roundRect">
            <a:avLst/>
          </a:prstGeom>
          <a:solidFill>
            <a:srgbClr val="563E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FINAL JOB DESCRIPTION INFORMATION FORM</a:t>
            </a:r>
            <a:endParaRPr lang="en-US" dirty="0"/>
          </a:p>
        </p:txBody>
      </p:sp>
      <p:sp>
        <p:nvSpPr>
          <p:cNvPr id="46" name="Rounded Rectangle 45"/>
          <p:cNvSpPr/>
          <p:nvPr/>
        </p:nvSpPr>
        <p:spPr>
          <a:xfrm>
            <a:off x="88898" y="787402"/>
            <a:ext cx="1155702" cy="546153"/>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50"/>
                </a:solidFill>
              </a:rPr>
              <a:t>STAFF</a:t>
            </a:r>
            <a:endParaRPr lang="en-US" sz="2800" dirty="0">
              <a:solidFill>
                <a:srgbClr val="00B050"/>
              </a:solidFill>
            </a:endParaRPr>
          </a:p>
        </p:txBody>
      </p:sp>
      <p:sp>
        <p:nvSpPr>
          <p:cNvPr id="47" name="Rounded Rectangle 46"/>
          <p:cNvSpPr/>
          <p:nvPr/>
        </p:nvSpPr>
        <p:spPr>
          <a:xfrm>
            <a:off x="1295400" y="795629"/>
            <a:ext cx="736600" cy="54130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B0F0"/>
                </a:solidFill>
              </a:rPr>
              <a:t>PI</a:t>
            </a:r>
            <a:endParaRPr lang="en-US" sz="2800" dirty="0">
              <a:solidFill>
                <a:srgbClr val="00B0F0"/>
              </a:solidFill>
            </a:endParaRPr>
          </a:p>
        </p:txBody>
      </p:sp>
    </p:spTree>
    <p:extLst>
      <p:ext uri="{BB962C8B-B14F-4D97-AF65-F5344CB8AC3E}">
        <p14:creationId xmlns:p14="http://schemas.microsoft.com/office/powerpoint/2010/main" val="78311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1165</TotalTime>
  <Words>1308</Words>
  <Application>Microsoft Office PowerPoint</Application>
  <PresentationFormat>On-screen Show (4:3)</PresentationFormat>
  <Paragraphs>156</Paragraphs>
  <Slides>13</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vt:lpstr>
      <vt:lpstr>Calibri</vt:lpstr>
      <vt:lpstr>Helvetica Neue</vt:lpstr>
      <vt:lpstr>Helvetica Neue Light</vt:lpstr>
      <vt:lpstr>Mark Pro</vt:lpstr>
      <vt:lpstr>Mark Pro Light</vt:lpstr>
      <vt:lpstr>MarkPro</vt:lpstr>
      <vt:lpstr>Monaco</vt:lpstr>
      <vt:lpstr>STIXGeneral-Regular</vt:lpstr>
      <vt:lpstr>Office Theme</vt:lpstr>
      <vt:lpstr>Document</vt:lpstr>
      <vt:lpstr>2022 Job Description Update Project</vt:lpstr>
      <vt:lpstr>PowerPoint Presentation</vt:lpstr>
      <vt:lpstr>PowerPoint Presentation</vt:lpstr>
      <vt:lpstr>Project Management Creates Draft Job  Description Form</vt:lpstr>
      <vt:lpstr>      Incumbent Staff Provide Feedback</vt:lpstr>
      <vt:lpstr>PM Incorporates Feedback &amp; Engages with PI’s</vt:lpstr>
      <vt:lpstr>PM Works with REDI</vt:lpstr>
      <vt:lpstr>   HR Conducts a Preliminary Review</vt:lpstr>
      <vt:lpstr>PowerPoint Presentation</vt:lpstr>
      <vt:lpstr>      Job Evaluation Using Gender Neutral Job Classification Tool</vt:lpstr>
      <vt:lpstr>Compensation Rate Process</vt:lpstr>
      <vt:lpstr>Estimate Timeline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Elizabeth Huggins</cp:lastModifiedBy>
  <cp:revision>114</cp:revision>
  <dcterms:created xsi:type="dcterms:W3CDTF">2019-10-09T18:14:48Z</dcterms:created>
  <dcterms:modified xsi:type="dcterms:W3CDTF">2022-03-23T18:24:36Z</dcterms:modified>
</cp:coreProperties>
</file>